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341" r:id="rId9"/>
    <p:sldId id="266" r:id="rId10"/>
    <p:sldId id="267" r:id="rId11"/>
    <p:sldId id="268" r:id="rId12"/>
    <p:sldId id="265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342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7" r:id="rId39"/>
    <p:sldId id="296" r:id="rId40"/>
    <p:sldId id="298" r:id="rId41"/>
    <p:sldId id="347" r:id="rId42"/>
    <p:sldId id="299" r:id="rId43"/>
    <p:sldId id="344" r:id="rId44"/>
    <p:sldId id="345" r:id="rId45"/>
    <p:sldId id="346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43" r:id="rId54"/>
    <p:sldId id="348" r:id="rId55"/>
    <p:sldId id="349" r:id="rId56"/>
    <p:sldId id="350" r:id="rId57"/>
    <p:sldId id="351" r:id="rId58"/>
    <p:sldId id="352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8" r:id="rId87"/>
    <p:sldId id="337" r:id="rId88"/>
    <p:sldId id="339" r:id="rId89"/>
    <p:sldId id="340" r:id="rId9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14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982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BA424B-73AD-4A5B-ADA7-0A03C39633CF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7EBF82CC-3B8F-423F-ADA8-29C2F4D74986}">
      <dgm:prSet phldrT="[Text]"/>
      <dgm:spPr/>
      <dgm:t>
        <a:bodyPr/>
        <a:lstStyle/>
        <a:p>
          <a:r>
            <a:rPr lang="en-US" dirty="0" smtClean="0"/>
            <a:t>1. Filtration</a:t>
          </a:r>
          <a:endParaRPr lang="en-US" dirty="0"/>
        </a:p>
      </dgm:t>
    </dgm:pt>
    <dgm:pt modelId="{3964EBE2-9F97-4C7A-AE11-2EEF68C8123A}" type="parTrans" cxnId="{3C2EE6DC-8D29-4E04-B7C6-F86F1C3D55BC}">
      <dgm:prSet/>
      <dgm:spPr/>
      <dgm:t>
        <a:bodyPr/>
        <a:lstStyle/>
        <a:p>
          <a:endParaRPr lang="en-US"/>
        </a:p>
      </dgm:t>
    </dgm:pt>
    <dgm:pt modelId="{2B9E5151-4596-41C3-818A-8A213AF58FEA}" type="sibTrans" cxnId="{3C2EE6DC-8D29-4E04-B7C6-F86F1C3D55BC}">
      <dgm:prSet/>
      <dgm:spPr/>
      <dgm:t>
        <a:bodyPr/>
        <a:lstStyle/>
        <a:p>
          <a:endParaRPr lang="en-US"/>
        </a:p>
      </dgm:t>
    </dgm:pt>
    <dgm:pt modelId="{8FAC9F06-192A-431C-AA3D-6A0C0B5A5A2E}">
      <dgm:prSet phldrT="[Text]"/>
      <dgm:spPr/>
      <dgm:t>
        <a:bodyPr/>
        <a:lstStyle/>
        <a:p>
          <a:r>
            <a:rPr lang="en-US" dirty="0" smtClean="0"/>
            <a:t>2.Disinfection</a:t>
          </a:r>
          <a:endParaRPr lang="en-US" dirty="0"/>
        </a:p>
      </dgm:t>
    </dgm:pt>
    <dgm:pt modelId="{FD69785F-5D53-4B4D-ACF0-8CF038C23972}" type="parTrans" cxnId="{66B107A8-EBC0-4F7F-AB08-BF1173BD28A1}">
      <dgm:prSet/>
      <dgm:spPr/>
      <dgm:t>
        <a:bodyPr/>
        <a:lstStyle/>
        <a:p>
          <a:endParaRPr lang="en-US"/>
        </a:p>
      </dgm:t>
    </dgm:pt>
    <dgm:pt modelId="{75BD4D6A-DF11-41DA-93C9-0EBACE0A5748}" type="sibTrans" cxnId="{66B107A8-EBC0-4F7F-AB08-BF1173BD28A1}">
      <dgm:prSet/>
      <dgm:spPr/>
      <dgm:t>
        <a:bodyPr/>
        <a:lstStyle/>
        <a:p>
          <a:endParaRPr lang="en-US"/>
        </a:p>
      </dgm:t>
    </dgm:pt>
    <dgm:pt modelId="{F6A33443-1317-4B97-94DC-BA0403D1627E}">
      <dgm:prSet phldrT="[Text]"/>
      <dgm:spPr/>
      <dgm:t>
        <a:bodyPr/>
        <a:lstStyle/>
        <a:p>
          <a:r>
            <a:rPr lang="en-US" dirty="0" smtClean="0"/>
            <a:t>3.Disinfectant Residual in DS</a:t>
          </a:r>
          <a:endParaRPr lang="en-US" dirty="0"/>
        </a:p>
      </dgm:t>
    </dgm:pt>
    <dgm:pt modelId="{000FA47A-879B-4029-BD7D-39D1A6F28C09}" type="parTrans" cxnId="{809B54E9-D97F-4C56-A445-C530D239449B}">
      <dgm:prSet/>
      <dgm:spPr/>
      <dgm:t>
        <a:bodyPr/>
        <a:lstStyle/>
        <a:p>
          <a:endParaRPr lang="en-US"/>
        </a:p>
      </dgm:t>
    </dgm:pt>
    <dgm:pt modelId="{3C8BD234-7C51-4FF1-8F74-779CC77E23A5}" type="sibTrans" cxnId="{809B54E9-D97F-4C56-A445-C530D239449B}">
      <dgm:prSet/>
      <dgm:spPr/>
      <dgm:t>
        <a:bodyPr/>
        <a:lstStyle/>
        <a:p>
          <a:endParaRPr lang="en-US"/>
        </a:p>
      </dgm:t>
    </dgm:pt>
    <dgm:pt modelId="{14D87F87-EC78-43F7-8DC7-7543C0E5E0FA}" type="pres">
      <dgm:prSet presAssocID="{A9BA424B-73AD-4A5B-ADA7-0A03C39633CF}" presName="CompostProcess" presStyleCnt="0">
        <dgm:presLayoutVars>
          <dgm:dir/>
          <dgm:resizeHandles val="exact"/>
        </dgm:presLayoutVars>
      </dgm:prSet>
      <dgm:spPr/>
    </dgm:pt>
    <dgm:pt modelId="{BDA4B41C-94B9-42F6-AEF8-406F8FEC3578}" type="pres">
      <dgm:prSet presAssocID="{A9BA424B-73AD-4A5B-ADA7-0A03C39633CF}" presName="arrow" presStyleLbl="bgShp" presStyleIdx="0" presStyleCnt="1" custScaleX="117647" custLinFactNeighborX="1705" custLinFactNeighborY="-10638"/>
      <dgm:spPr/>
    </dgm:pt>
    <dgm:pt modelId="{E4352F1B-495A-4A7D-AEEA-0297FE220960}" type="pres">
      <dgm:prSet presAssocID="{A9BA424B-73AD-4A5B-ADA7-0A03C39633CF}" presName="linearProcess" presStyleCnt="0"/>
      <dgm:spPr/>
    </dgm:pt>
    <dgm:pt modelId="{367848D4-7314-4092-BCEC-384B986E1D5E}" type="pres">
      <dgm:prSet presAssocID="{7EBF82CC-3B8F-423F-ADA8-29C2F4D7498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56C8D-274F-49DA-95E4-317BA19B510B}" type="pres">
      <dgm:prSet presAssocID="{2B9E5151-4596-41C3-818A-8A213AF58FEA}" presName="sibTrans" presStyleCnt="0"/>
      <dgm:spPr/>
    </dgm:pt>
    <dgm:pt modelId="{FA9670B0-65AB-459F-A63B-CFD0111FE511}" type="pres">
      <dgm:prSet presAssocID="{8FAC9F06-192A-431C-AA3D-6A0C0B5A5A2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DD7B9-C144-485F-881D-4326E867C2DE}" type="pres">
      <dgm:prSet presAssocID="{75BD4D6A-DF11-41DA-93C9-0EBACE0A5748}" presName="sibTrans" presStyleCnt="0"/>
      <dgm:spPr/>
    </dgm:pt>
    <dgm:pt modelId="{D8EC499A-34F4-4423-9F15-CAA9E7FEFA60}" type="pres">
      <dgm:prSet presAssocID="{F6A33443-1317-4B97-94DC-BA0403D1627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F7951C-808F-4165-9BE9-2BD87110FEB7}" type="presOf" srcId="{A9BA424B-73AD-4A5B-ADA7-0A03C39633CF}" destId="{14D87F87-EC78-43F7-8DC7-7543C0E5E0FA}" srcOrd="0" destOrd="0" presId="urn:microsoft.com/office/officeart/2005/8/layout/hProcess9"/>
    <dgm:cxn modelId="{82C68095-063C-403E-B43E-00DE9501025D}" type="presOf" srcId="{8FAC9F06-192A-431C-AA3D-6A0C0B5A5A2E}" destId="{FA9670B0-65AB-459F-A63B-CFD0111FE511}" srcOrd="0" destOrd="0" presId="urn:microsoft.com/office/officeart/2005/8/layout/hProcess9"/>
    <dgm:cxn modelId="{8F39F6CD-69E2-4B0B-A01F-699CCDC1462C}" type="presOf" srcId="{F6A33443-1317-4B97-94DC-BA0403D1627E}" destId="{D8EC499A-34F4-4423-9F15-CAA9E7FEFA60}" srcOrd="0" destOrd="0" presId="urn:microsoft.com/office/officeart/2005/8/layout/hProcess9"/>
    <dgm:cxn modelId="{809B54E9-D97F-4C56-A445-C530D239449B}" srcId="{A9BA424B-73AD-4A5B-ADA7-0A03C39633CF}" destId="{F6A33443-1317-4B97-94DC-BA0403D1627E}" srcOrd="2" destOrd="0" parTransId="{000FA47A-879B-4029-BD7D-39D1A6F28C09}" sibTransId="{3C8BD234-7C51-4FF1-8F74-779CC77E23A5}"/>
    <dgm:cxn modelId="{66B107A8-EBC0-4F7F-AB08-BF1173BD28A1}" srcId="{A9BA424B-73AD-4A5B-ADA7-0A03C39633CF}" destId="{8FAC9F06-192A-431C-AA3D-6A0C0B5A5A2E}" srcOrd="1" destOrd="0" parTransId="{FD69785F-5D53-4B4D-ACF0-8CF038C23972}" sibTransId="{75BD4D6A-DF11-41DA-93C9-0EBACE0A5748}"/>
    <dgm:cxn modelId="{3C2EE6DC-8D29-4E04-B7C6-F86F1C3D55BC}" srcId="{A9BA424B-73AD-4A5B-ADA7-0A03C39633CF}" destId="{7EBF82CC-3B8F-423F-ADA8-29C2F4D74986}" srcOrd="0" destOrd="0" parTransId="{3964EBE2-9F97-4C7A-AE11-2EEF68C8123A}" sibTransId="{2B9E5151-4596-41C3-818A-8A213AF58FEA}"/>
    <dgm:cxn modelId="{77C12D99-AE75-4F08-A2C9-2D824E3203E6}" type="presOf" srcId="{7EBF82CC-3B8F-423F-ADA8-29C2F4D74986}" destId="{367848D4-7314-4092-BCEC-384B986E1D5E}" srcOrd="0" destOrd="0" presId="urn:microsoft.com/office/officeart/2005/8/layout/hProcess9"/>
    <dgm:cxn modelId="{0BC28CF7-0FC0-4CAE-AA83-B5F4865FAF16}" type="presParOf" srcId="{14D87F87-EC78-43F7-8DC7-7543C0E5E0FA}" destId="{BDA4B41C-94B9-42F6-AEF8-406F8FEC3578}" srcOrd="0" destOrd="0" presId="urn:microsoft.com/office/officeart/2005/8/layout/hProcess9"/>
    <dgm:cxn modelId="{DA07550D-7476-4FA5-8B05-14301A50852E}" type="presParOf" srcId="{14D87F87-EC78-43F7-8DC7-7543C0E5E0FA}" destId="{E4352F1B-495A-4A7D-AEEA-0297FE220960}" srcOrd="1" destOrd="0" presId="urn:microsoft.com/office/officeart/2005/8/layout/hProcess9"/>
    <dgm:cxn modelId="{46B0E685-AADB-46BD-A54B-8673EE531797}" type="presParOf" srcId="{E4352F1B-495A-4A7D-AEEA-0297FE220960}" destId="{367848D4-7314-4092-BCEC-384B986E1D5E}" srcOrd="0" destOrd="0" presId="urn:microsoft.com/office/officeart/2005/8/layout/hProcess9"/>
    <dgm:cxn modelId="{C52DD5F7-0F8A-4283-A3F4-5FAAFA6FE657}" type="presParOf" srcId="{E4352F1B-495A-4A7D-AEEA-0297FE220960}" destId="{9CD56C8D-274F-49DA-95E4-317BA19B510B}" srcOrd="1" destOrd="0" presId="urn:microsoft.com/office/officeart/2005/8/layout/hProcess9"/>
    <dgm:cxn modelId="{C4C498D8-3369-4F5B-BC53-0C2EA5309D93}" type="presParOf" srcId="{E4352F1B-495A-4A7D-AEEA-0297FE220960}" destId="{FA9670B0-65AB-459F-A63B-CFD0111FE511}" srcOrd="2" destOrd="0" presId="urn:microsoft.com/office/officeart/2005/8/layout/hProcess9"/>
    <dgm:cxn modelId="{75641A66-6544-4877-B986-C383C78CF64B}" type="presParOf" srcId="{E4352F1B-495A-4A7D-AEEA-0297FE220960}" destId="{B85DD7B9-C144-485F-881D-4326E867C2DE}" srcOrd="3" destOrd="0" presId="urn:microsoft.com/office/officeart/2005/8/layout/hProcess9"/>
    <dgm:cxn modelId="{A5537224-2E8D-4FA2-98AF-172E3C82B4E0}" type="presParOf" srcId="{E4352F1B-495A-4A7D-AEEA-0297FE220960}" destId="{D8EC499A-34F4-4423-9F15-CAA9E7FEFA6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7CD7908-DFE8-4D0C-9EC1-510E5EC20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7CE8DB0-4431-4FE4-B262-4BB7C80C7B52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6ECF55-C08F-4EC3-AF3F-17E15EF1B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94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EC?=Failure to speciate e.coli </a:t>
            </a: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C1C666-EB42-4000-8179-94DCD56BBCA3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7CA85-8CA8-4BD6-875A-565E3D7E50D2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9838-EEAC-4AE0-8AEE-0C53BA48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7C37-B463-41FF-A6F7-829F566583F1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9F332-F1D9-4762-8232-DD3D8C7C2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2A011-DCBF-409C-AD2B-07AFFA5FAFC9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A80BE-F1EE-4D9F-B350-3C0286A46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560A2-67E2-4E45-BE56-9982E94CA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3BA87-D9A1-49C6-BA59-E042932B9208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B1466-33AE-46C3-8F6A-DC8D99844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8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83275-E0B7-4C93-A797-9A664A0F98F2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3A19E-B0FF-4AD2-99E2-8977FC5D7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61B13-6A68-4410-9AAC-7435FF607C73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2731-1121-4AA1-9BE4-23172FDB1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8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5EDD-7DCC-4844-AC0D-C696020DC5A3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7D925-776F-4220-8DAF-65186B354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2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6BB9B-8AF1-4373-BC50-74A9BB86DFDE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E8B5C-3D8A-43E6-9829-C2F7DF72A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0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E697E-DAF2-4C55-AB9E-F69B68FBE9D9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C3261-B994-4B44-A1CA-D0E373108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1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5A189-6399-4629-9E1D-73C534A4F44E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5541A-DAED-4EEE-A920-617531AC2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0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3646-FB15-4023-910F-9E70FD1C6B4D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5728C-DEFF-440B-81AE-37EC9DCCA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7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B55E31-941B-435A-881F-5BEA417C530E}" type="datetimeFigureOut">
              <a:rPr lang="en-US"/>
              <a:pPr>
                <a:defRPr/>
              </a:pPr>
              <a:t>7/12/2016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70FC00-C769-43FF-9891-8266B9096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DIVISION OF DRINKING WATER (DDW)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Governed by a nine-member board that establishes the rules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Five Sections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Administrative Services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Rules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Engineering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Construction Assistance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Field Services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www.drinkingwater.utah.gov</a:t>
            </a:r>
            <a:endParaRPr lang="en-US" b="1" dirty="0"/>
          </a:p>
        </p:txBody>
      </p:sp>
      <p:pic>
        <p:nvPicPr>
          <p:cNvPr id="3076" name="Picture 7" descr="j0233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28838"/>
            <a:ext cx="31543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CONSTRUCTION STANDARDS - EXAMPLES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8200" cy="44958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Finished water storage must be covered.</a:t>
            </a:r>
          </a:p>
          <a:p>
            <a:pPr eaLnBrk="1" hangingPunct="1"/>
            <a:r>
              <a:rPr lang="en-US" altLang="en-US" sz="3200" smtClean="0"/>
              <a:t>Sewer lines must be at least 50 feet from storage reservoirs.</a:t>
            </a:r>
          </a:p>
          <a:p>
            <a:pPr eaLnBrk="1" hangingPunct="1"/>
            <a:r>
              <a:rPr lang="en-US" altLang="en-US" sz="3200" b="1" smtClean="0">
                <a:solidFill>
                  <a:srgbClr val="FF0000"/>
                </a:solidFill>
              </a:rPr>
              <a:t>Sewer lines must be at least 			      10 feet from waterlines, and 			      18 inches below waterlines.</a:t>
            </a:r>
          </a:p>
          <a:p>
            <a:pPr eaLnBrk="1" hangingPunct="1"/>
            <a:r>
              <a:rPr lang="en-US" altLang="en-US" sz="3200" smtClean="0"/>
              <a:t>Pumping stations must have 			         </a:t>
            </a:r>
            <a:r>
              <a:rPr lang="en-US" altLang="en-US" sz="3200" b="1" smtClean="0">
                <a:solidFill>
                  <a:srgbClr val="FF0000"/>
                </a:solidFill>
              </a:rPr>
              <a:t>2 complete pumps</a:t>
            </a:r>
            <a:r>
              <a:rPr lang="en-US" altLang="en-US" sz="3200" smtClean="0"/>
              <a:t>, and each pump must provide the </a:t>
            </a:r>
            <a:r>
              <a:rPr lang="en-US" altLang="en-US" sz="3200" b="1" smtClean="0">
                <a:solidFill>
                  <a:srgbClr val="FF0000"/>
                </a:solidFill>
              </a:rPr>
              <a:t>maximum flow </a:t>
            </a:r>
            <a:r>
              <a:rPr lang="en-US" altLang="en-US" sz="3200" smtClean="0"/>
              <a:t>of the station.</a:t>
            </a:r>
          </a:p>
        </p:txBody>
      </p:sp>
      <p:pic>
        <p:nvPicPr>
          <p:cNvPr id="1229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2675" y="2798763"/>
            <a:ext cx="2828925" cy="2459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CONSTRUCTION STANDARDS - EXAMPLES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51038"/>
            <a:ext cx="8382000" cy="4525962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Access Hatch Lids for Tanks and Springs</a:t>
            </a:r>
          </a:p>
          <a:p>
            <a:pPr lvl="1" eaLnBrk="1" hangingPunct="1"/>
            <a:r>
              <a:rPr lang="en-US" altLang="en-US" sz="2800" b="1" smtClean="0">
                <a:solidFill>
                  <a:srgbClr val="FF0000"/>
                </a:solidFill>
              </a:rPr>
              <a:t>The access hatch lids must be 			         a shoebox type lid.</a:t>
            </a:r>
          </a:p>
          <a:p>
            <a:pPr lvl="1" eaLnBrk="1" hangingPunct="1"/>
            <a:r>
              <a:rPr lang="en-US" altLang="en-US" sz="2800" b="1" smtClean="0">
                <a:solidFill>
                  <a:srgbClr val="FF0000"/>
                </a:solidFill>
              </a:rPr>
              <a:t>The lid must overlap 2 inches.</a:t>
            </a:r>
          </a:p>
          <a:p>
            <a:pPr lvl="1" eaLnBrk="1" hangingPunct="1"/>
            <a:r>
              <a:rPr lang="en-US" altLang="en-US" sz="2800" b="1" smtClean="0">
                <a:solidFill>
                  <a:srgbClr val="FF0000"/>
                </a:solidFill>
              </a:rPr>
              <a:t>There must be a gasket 			        between the lid and the 			           frame.</a:t>
            </a:r>
          </a:p>
        </p:txBody>
      </p:sp>
      <p:pic>
        <p:nvPicPr>
          <p:cNvPr id="13316" name="Picture 4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7" t="12759" r="6650"/>
          <a:stretch>
            <a:fillRect/>
          </a:stretch>
        </p:blipFill>
        <p:spPr>
          <a:xfrm>
            <a:off x="5778500" y="3152775"/>
            <a:ext cx="3289300" cy="3019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10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CONSTRUCTION STANDARDS -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382000" cy="60960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 smtClean="0"/>
              <a:t>Pressure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For PWS approved before January 1, 2007: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Maintain </a:t>
            </a:r>
            <a:r>
              <a:rPr lang="en-US" sz="3000" b="1" dirty="0" smtClean="0">
                <a:solidFill>
                  <a:srgbClr val="FF0000"/>
                </a:solidFill>
              </a:rPr>
              <a:t>20 psi </a:t>
            </a:r>
            <a:r>
              <a:rPr lang="en-US" sz="3000" dirty="0" smtClean="0"/>
              <a:t>minimum dynamic pressure at </a:t>
            </a:r>
            <a:r>
              <a:rPr lang="en-US" sz="3000" b="1" dirty="0" smtClean="0"/>
              <a:t>all locations </a:t>
            </a:r>
            <a:r>
              <a:rPr lang="en-US" sz="3000" dirty="0" smtClean="0"/>
              <a:t>during normal operation.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Meet the new minimum pressures in new service areas.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For new construction after January 1, 2007 at the points of connection: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solidFill>
                  <a:srgbClr val="FF0000"/>
                </a:solidFill>
              </a:rPr>
              <a:t>20 psi with fire flow during peak day demand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30 psi during peak instantaneous 	          demand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solidFill>
                  <a:srgbClr val="FF0000"/>
                </a:solidFill>
              </a:rPr>
              <a:t>40 psi during peak day demand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b="1" dirty="0" smtClean="0">
                <a:solidFill>
                  <a:srgbClr val="FF0000"/>
                </a:solidFill>
              </a:rPr>
              <a:t>Individual home booster pumps are 		     NOT ALLOWED unless an exception 		         is granted by the Division Director</a:t>
            </a:r>
            <a:r>
              <a:rPr lang="en-US" sz="3000" dirty="0" smtClean="0">
                <a:solidFill>
                  <a:srgbClr val="FF0000"/>
                </a:solidFill>
              </a:rPr>
              <a:t>.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1434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763" y="4475163"/>
            <a:ext cx="2586037" cy="2306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CONSTRUCTION STANDARDS - EXCEPTIONS</a:t>
            </a:r>
            <a:endParaRPr lang="en-US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/>
            <a:r>
              <a:rPr lang="en-US" altLang="en-US" smtClean="0"/>
              <a:t>Requesting an Exception</a:t>
            </a:r>
          </a:p>
          <a:p>
            <a:pPr lvl="1" eaLnBrk="1" hangingPunct="1"/>
            <a:r>
              <a:rPr lang="en-US" altLang="en-US" smtClean="0"/>
              <a:t>If a facility meets the intent of the rule but cannot meet the construction standards, then they submit an exception request to the Division Director in writing.</a:t>
            </a:r>
          </a:p>
          <a:p>
            <a:pPr lvl="1" eaLnBrk="1" hangingPunct="1"/>
            <a:r>
              <a:rPr lang="en-US" altLang="en-US" smtClean="0"/>
              <a:t>It must include:</a:t>
            </a:r>
          </a:p>
          <a:p>
            <a:pPr lvl="2" eaLnBrk="1" hangingPunct="1"/>
            <a:r>
              <a:rPr lang="en-US" altLang="en-US" sz="2600" smtClean="0"/>
              <a:t>The rule citation</a:t>
            </a:r>
          </a:p>
          <a:p>
            <a:pPr lvl="2" eaLnBrk="1" hangingPunct="1"/>
            <a:r>
              <a:rPr lang="en-US" altLang="en-US" sz="2600" smtClean="0"/>
              <a:t>An explanation of why the rule cannot be met</a:t>
            </a:r>
          </a:p>
          <a:p>
            <a:pPr lvl="2" eaLnBrk="1" hangingPunct="1"/>
            <a:r>
              <a:rPr lang="en-US" altLang="en-US" sz="2600" smtClean="0"/>
              <a:t>What the system proposes in lieu of the rule</a:t>
            </a:r>
          </a:p>
          <a:p>
            <a:pPr lvl="2" eaLnBrk="1" hangingPunct="1"/>
            <a:r>
              <a:rPr lang="en-US" altLang="en-US" sz="2600" smtClean="0"/>
              <a:t>Justifications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CONSTRUCTION – PLAN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5344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Required for “construction, addition, and modification” of drinking water facilities.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Examples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Recoat a water tank interior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Change or add a chemical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Redevelop a source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Add a booster pump, PRV, or chlorinator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Construction of tanks, pump stations, pipelines, sources, treatment plants, etc.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 smtClean="0">
                <a:solidFill>
                  <a:srgbClr val="FF0000"/>
                </a:solidFill>
              </a:rPr>
              <a:t>Plan review is required.  There is no construction until Plan Approval is issued.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  <p:pic>
        <p:nvPicPr>
          <p:cNvPr id="1638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2022475"/>
            <a:ext cx="2794000" cy="2160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CONSTRUCTION – PLAN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 rtlCol="0"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Submit a “project notification form.”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Submit plans and specifications to obtain </a:t>
            </a:r>
            <a:r>
              <a:rPr lang="en-US" b="1" dirty="0" smtClean="0">
                <a:solidFill>
                  <a:srgbClr val="FF0000"/>
                </a:solidFill>
              </a:rPr>
              <a:t>Plan Approval</a:t>
            </a:r>
            <a:r>
              <a:rPr lang="en-US" dirty="0" smtClean="0"/>
              <a:t>.  (Plan on 30 days for the review process.)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Complete construction.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Obtain an </a:t>
            </a:r>
            <a:r>
              <a:rPr lang="en-US" b="1" dirty="0" smtClean="0">
                <a:solidFill>
                  <a:srgbClr val="FF0000"/>
                </a:solidFill>
              </a:rPr>
              <a:t>Operating Permit </a:t>
            </a:r>
            <a:r>
              <a:rPr lang="en-US" dirty="0" smtClean="0"/>
              <a:t>before placing the facility in service.  Otherwise, 50 to 150 deficiency points could be assessed.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This includes submitting as-built drawings, satisfactory bacteria results, etc.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CONSTRUCTION – PLAN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7924800" cy="525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Plan Review is NOT required for certain O&amp;M procedures such as: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Repair leaky pipelines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Replace existing pipeline of the same size or upgrade to meet minimum size requirement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Add new pipeline &lt;500 feet at a time 		 	        or &lt;1,000 feet per year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Inspect, clean, and maintain a tank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Tap existing water mains to connect 		            new service laterals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Replace a pump of the same type,	 	              size, and rated capacity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1843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971800"/>
            <a:ext cx="2838450" cy="378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OPERATIONAL REQUIREMENTS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Contaminated facilities must be disinfected before being placed back into service.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AWWA disinfection standards (50 ppm chlorine)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C651 Water mains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C652 Storage tanks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C653 Water </a:t>
            </a:r>
            <a:r>
              <a:rPr lang="en-US" dirty="0"/>
              <a:t>t</a:t>
            </a:r>
            <a:r>
              <a:rPr lang="en-US" dirty="0" smtClean="0"/>
              <a:t>reatment plants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C654 Wells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Added chemicals must meet National Sanitation Foundation (NSF) Standard 60.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Deep-rooted vegetation in a spring collection area must be mechanically cleaned.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IMPROVEMENT PRIORITY SYSTEM (IPS)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The way DDW measures the condition and performance of a PWS, based on quality, monitoring, public notification, physical deficiencies, operator certification, cross connection control, and source protection.</a:t>
            </a:r>
          </a:p>
          <a:p>
            <a:pPr eaLnBrk="1" hangingPunct="1"/>
            <a:r>
              <a:rPr lang="en-US" altLang="en-US" b="1" smtClean="0"/>
              <a:t>The more demerit points a PWS has, the worse off it is!</a:t>
            </a:r>
          </a:p>
        </p:txBody>
      </p:sp>
      <p:pic>
        <p:nvPicPr>
          <p:cNvPr id="23556" name="Picture 15" descr="vi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86013"/>
            <a:ext cx="2643188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IMPROVEMENT PRIORITY SYSTEM (IPS)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Points are assessed for deficiencies and violations.</a:t>
            </a:r>
          </a:p>
          <a:p>
            <a:pPr eaLnBrk="1" hangingPunct="1"/>
            <a:r>
              <a:rPr lang="en-US" altLang="en-US" sz="3200" smtClean="0"/>
              <a:t>The amount of points assessed is based on the threat to the water quality and public health.</a:t>
            </a:r>
          </a:p>
          <a:p>
            <a:pPr lvl="1" eaLnBrk="1" hangingPunct="1"/>
            <a:r>
              <a:rPr lang="en-US" altLang="en-US" sz="3200" b="1" smtClean="0">
                <a:solidFill>
                  <a:srgbClr val="FF0000"/>
                </a:solidFill>
              </a:rPr>
              <a:t>Confirmed E.coli contamination = 50 points</a:t>
            </a:r>
          </a:p>
          <a:p>
            <a:pPr lvl="1" eaLnBrk="1" hangingPunct="1"/>
            <a:r>
              <a:rPr lang="en-US" altLang="en-US" sz="3200" b="1" smtClean="0">
                <a:solidFill>
                  <a:srgbClr val="FF0000"/>
                </a:solidFill>
              </a:rPr>
              <a:t>Missing a smooth-			         nosed sampling tap 				     on well discharge 			          piping = 1 point</a:t>
            </a: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6938" y="4495800"/>
            <a:ext cx="4208462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DDW REGULATES PUBLIC WATER SYSTEMS</a:t>
            </a:r>
            <a:endParaRPr lang="en-US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Public Water Systems (PWS):</a:t>
            </a:r>
          </a:p>
          <a:p>
            <a:pPr lvl="1" eaLnBrk="1" hangingPunct="1"/>
            <a:r>
              <a:rPr lang="en-US" altLang="en-US" smtClean="0"/>
              <a:t>Have 15 services connections AND/OR</a:t>
            </a:r>
          </a:p>
          <a:p>
            <a:pPr lvl="1" eaLnBrk="1" hangingPunct="1"/>
            <a:r>
              <a:rPr lang="en-US" altLang="en-US" smtClean="0"/>
              <a:t>Serve at least </a:t>
            </a:r>
            <a:r>
              <a:rPr lang="en-US" altLang="en-US" b="1" smtClean="0">
                <a:solidFill>
                  <a:srgbClr val="FF0000"/>
                </a:solidFill>
              </a:rPr>
              <a:t>25 people  (or 8 service connections) </a:t>
            </a:r>
            <a:r>
              <a:rPr lang="en-US" altLang="en-US" smtClean="0"/>
              <a:t>for 60 days </a:t>
            </a:r>
          </a:p>
        </p:txBody>
      </p:sp>
      <p:graphicFrame>
        <p:nvGraphicFramePr>
          <p:cNvPr id="4100" name="Object 3"/>
          <p:cNvGraphicFramePr>
            <a:graphicFrameLocks noChangeAspect="1"/>
          </p:cNvGraphicFramePr>
          <p:nvPr/>
        </p:nvGraphicFramePr>
        <p:xfrm>
          <a:off x="928688" y="3281363"/>
          <a:ext cx="7361237" cy="316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Organization Chart" r:id="rId3" imgW="5993606" imgH="2528888" progId="OrgPlusWOPX.4">
                  <p:embed followColorScheme="full"/>
                </p:oleObj>
              </mc:Choice>
              <mc:Fallback>
                <p:oleObj name="Organization Chart" r:id="rId3" imgW="5993606" imgH="2528888" progId="OrgPlusWOPX.4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3281363"/>
                        <a:ext cx="7361237" cy="316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IMPROVEMENT PRIORITY SYSTEM (IPS)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Thresholds: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COM 150 </a:t>
            </a:r>
            <a:r>
              <a:rPr lang="en-US" b="1" dirty="0" err="1" smtClean="0">
                <a:solidFill>
                  <a:srgbClr val="FF0000"/>
                </a:solidFill>
              </a:rPr>
              <a:t>pts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NTNC 120 </a:t>
            </a:r>
            <a:r>
              <a:rPr lang="en-US" b="1" dirty="0" err="1" smtClean="0">
                <a:solidFill>
                  <a:srgbClr val="FF0000"/>
                </a:solidFill>
              </a:rPr>
              <a:t>pts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TNC 100 </a:t>
            </a:r>
            <a:r>
              <a:rPr lang="en-US" b="1" dirty="0" err="1" smtClean="0">
                <a:solidFill>
                  <a:srgbClr val="FF0000"/>
                </a:solidFill>
              </a:rPr>
              <a:t>pts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For an approved rating, a PWS must have </a:t>
            </a:r>
            <a:r>
              <a:rPr lang="en-US" b="1" dirty="0" smtClean="0"/>
              <a:t>LESS</a:t>
            </a:r>
            <a:r>
              <a:rPr lang="en-US" dirty="0" smtClean="0"/>
              <a:t> than the thresholds above.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7200" y="1538288"/>
            <a:ext cx="4572000" cy="475456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</a:t>
            </a:r>
            <a:r>
              <a:rPr lang="en-US" sz="3800" u="sng" dirty="0" smtClean="0"/>
              <a:t>RATINGS</a:t>
            </a:r>
            <a:endParaRPr lang="en-US" u="sng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Approved: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In good compliance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Corrective Action:</a:t>
            </a:r>
            <a:endParaRPr lang="en-US" b="1" dirty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Provisional </a:t>
            </a:r>
            <a:r>
              <a:rPr lang="en-US" dirty="0"/>
              <a:t>rating for a PWS that is working on compliance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Not Approved:</a:t>
            </a:r>
            <a:endParaRPr lang="en-US" b="1" dirty="0"/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PWS does not fully comply with the </a:t>
            </a:r>
            <a:r>
              <a:rPr lang="en-US" dirty="0" smtClean="0"/>
              <a:t>rules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IMPROVEMENT PRIORITY SYSTEM (IPS)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382000" cy="5181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/>
              <a:t>Points are added:</a:t>
            </a:r>
            <a:r>
              <a:rPr lang="en-US" sz="3200" dirty="0"/>
              <a:t> </a:t>
            </a:r>
            <a:endParaRPr lang="en-US" sz="32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At </a:t>
            </a:r>
            <a:r>
              <a:rPr lang="en-US" sz="2800" dirty="0"/>
              <a:t>the time of the sanitary </a:t>
            </a:r>
            <a:r>
              <a:rPr lang="en-US" sz="2800" dirty="0" smtClean="0"/>
              <a:t>survey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When </a:t>
            </a:r>
            <a:r>
              <a:rPr lang="en-US" sz="2800" dirty="0"/>
              <a:t>the PWS fails to </a:t>
            </a:r>
            <a:r>
              <a:rPr lang="en-US" sz="2800" dirty="0" smtClean="0"/>
              <a:t>sample</a:t>
            </a:r>
            <a:endParaRPr lang="en-US" sz="2800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There </a:t>
            </a:r>
            <a:r>
              <a:rPr lang="en-US" sz="2800" dirty="0"/>
              <a:t>is a quality problem</a:t>
            </a:r>
            <a:endParaRPr lang="en-US" sz="2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/>
              <a:t>Points are deleted: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When the physical deficiencies are fixed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When samples are taken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For coliform, the IPS points stay on for 12 months or 4 consecutive quarters of operation.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286000"/>
            <a:ext cx="2838450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IMPROVEMENT PRIORITY SYSTEM (IPS)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534400" cy="4678363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Sanitary Survey</a:t>
            </a:r>
          </a:p>
          <a:p>
            <a:pPr lvl="1" eaLnBrk="1" hangingPunct="1"/>
            <a:r>
              <a:rPr lang="en-US" altLang="en-US" sz="2800" smtClean="0"/>
              <a:t>During the survey points are given for physical facility deficiencies.</a:t>
            </a:r>
          </a:p>
          <a:p>
            <a:pPr lvl="1" eaLnBrk="1" hangingPunct="1"/>
            <a:r>
              <a:rPr lang="en-US" altLang="en-US" sz="2800" smtClean="0"/>
              <a:t>A time period is given for the		 		     problem to be fixed before 			       the points are activated.</a:t>
            </a:r>
          </a:p>
          <a:p>
            <a:pPr lvl="1" eaLnBrk="1" hangingPunct="1"/>
            <a:r>
              <a:rPr lang="en-US" altLang="en-US" sz="2800" smtClean="0"/>
              <a:t>Points are only given once for a repeating deficiency.</a:t>
            </a:r>
          </a:p>
          <a:p>
            <a:pPr lvl="1" eaLnBrk="1" hangingPunct="1"/>
            <a:r>
              <a:rPr lang="en-US" altLang="en-US" sz="2800" b="1" smtClean="0">
                <a:solidFill>
                  <a:srgbClr val="FF0000"/>
                </a:solidFill>
              </a:rPr>
              <a:t>Some deficiencies may be grandfathered if they will not impact public health</a:t>
            </a:r>
            <a:r>
              <a:rPr lang="en-US" altLang="en-US" sz="2800" smtClean="0">
                <a:solidFill>
                  <a:srgbClr val="FF0000"/>
                </a:solidFill>
              </a:rPr>
              <a:t>.  </a:t>
            </a:r>
            <a:r>
              <a:rPr lang="en-US" altLang="en-US" sz="2800" smtClean="0"/>
              <a:t>(See Exceptions in Construction Standards.)  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9113" y="2590800"/>
            <a:ext cx="3468687" cy="175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CROSS-CONNECTION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534400" cy="45259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There are 5 required components: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400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b="1" dirty="0" smtClean="0"/>
              <a:t>Local Authority:			</a:t>
            </a:r>
            <a:r>
              <a:rPr lang="en-US" dirty="0" smtClean="0"/>
              <a:t>			  Identifies a person to administer 			        the program, must require 			        protection for cross connections,				 </a:t>
            </a:r>
            <a:r>
              <a:rPr lang="en-US" b="1" dirty="0" smtClean="0">
                <a:solidFill>
                  <a:srgbClr val="FF0000"/>
                </a:solidFill>
              </a:rPr>
              <a:t>must require periodic testing of 			         all backflow prevention assemblies</a:t>
            </a:r>
            <a:r>
              <a:rPr lang="en-US" dirty="0" smtClean="0"/>
              <a:t>, must require hazard assessments, identifies and authorizes enforcement methods, </a:t>
            </a:r>
            <a:r>
              <a:rPr lang="en-US" b="1" dirty="0" smtClean="0">
                <a:solidFill>
                  <a:srgbClr val="FF0000"/>
                </a:solidFill>
              </a:rPr>
              <a:t>requires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inspection of new construction and existing privately-owned PWS.</a:t>
            </a:r>
          </a:p>
        </p:txBody>
      </p:sp>
      <p:pic>
        <p:nvPicPr>
          <p:cNvPr id="2867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7700" y="1831975"/>
            <a:ext cx="3416300" cy="228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CROSS-CONNECTION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 startAt="2"/>
              <a:defRPr/>
            </a:pPr>
            <a:r>
              <a:rPr lang="en-US" b="1" dirty="0" smtClean="0"/>
              <a:t>Public Awareness/Education:			  bill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Stuffers, newspaper, town meetings,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consumer confidence reports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 startAt="3"/>
              <a:defRPr/>
            </a:pPr>
            <a:r>
              <a:rPr lang="en-US" b="1" dirty="0" smtClean="0"/>
              <a:t>Trained or Certified Staff:  </a:t>
            </a:r>
            <a:r>
              <a:rPr lang="en-US" dirty="0" smtClean="0"/>
              <a:t>			          ABPA evening seminars, backflow certification course, Rural Water seminars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 startAt="3"/>
              <a:defRPr/>
            </a:pPr>
            <a:r>
              <a:rPr lang="en-US" b="1" dirty="0" smtClean="0"/>
              <a:t>Records of Program Activities:  </a:t>
            </a:r>
            <a:r>
              <a:rPr lang="en-US" dirty="0"/>
              <a:t>	</a:t>
            </a:r>
            <a:r>
              <a:rPr lang="en-US" dirty="0" smtClean="0"/>
              <a:t>	    Inventory of testable assemblies, inventory of health (high) hazard air gaps, records of hazard assessment surveys, records of enforcement actions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  <p:pic>
        <p:nvPicPr>
          <p:cNvPr id="29700" name="Picture 1029" descr="check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17780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CROSS-CONNECTION CONTROL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001000" cy="24384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 startAt="5"/>
            </a:pPr>
            <a:r>
              <a:rPr lang="en-US" altLang="en-US" sz="3000" b="1" smtClean="0"/>
              <a:t>Ongoing Enforcement:  </a:t>
            </a:r>
            <a:r>
              <a:rPr lang="en-US" altLang="en-US" sz="3000" smtClean="0"/>
              <a:t>			      Hazard assessment surveys/appropriate protection provided, tracking annual testing of devices, continues public education, </a:t>
            </a:r>
            <a:r>
              <a:rPr lang="en-US" altLang="en-US" sz="3000" b="1" smtClean="0">
                <a:solidFill>
                  <a:srgbClr val="FF0000"/>
                </a:solidFill>
              </a:rPr>
              <a:t>assemblies tested annually</a:t>
            </a:r>
          </a:p>
        </p:txBody>
      </p:sp>
      <p:pic>
        <p:nvPicPr>
          <p:cNvPr id="30724" name="Picture 5" descr="airg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67150"/>
            <a:ext cx="33528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CROSS-CONNECTION CONTROL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" y="1143000"/>
            <a:ext cx="8035925" cy="569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cs typeface="+mn-cs"/>
              </a:rPr>
              <a:t>Degree of Hazard Protection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+mn-cs"/>
              </a:rPr>
              <a:t>Sewage:  Air gap - minimum 1” or twice the diameter of the pipe &amp; best form of CCC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High Hazard: Backpressure or </a:t>
            </a:r>
            <a:r>
              <a:rPr lang="en-US" sz="2800" dirty="0" err="1">
                <a:latin typeface="+mn-lt"/>
                <a:cs typeface="+mn-cs"/>
              </a:rPr>
              <a:t>backsiphonage</a:t>
            </a:r>
            <a:r>
              <a:rPr lang="en-US" sz="2800" dirty="0">
                <a:latin typeface="+mn-lt"/>
                <a:cs typeface="+mn-cs"/>
              </a:rPr>
              <a:t>, requires Reduced Pressure (RP) backflow assembly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High Hazard: </a:t>
            </a:r>
            <a:r>
              <a:rPr lang="en-US" sz="2800" dirty="0" err="1">
                <a:latin typeface="+mn-lt"/>
                <a:cs typeface="+mn-cs"/>
              </a:rPr>
              <a:t>Backsiphonage</a:t>
            </a:r>
            <a:r>
              <a:rPr lang="en-US" sz="2800" dirty="0">
                <a:latin typeface="+mn-lt"/>
                <a:cs typeface="+mn-cs"/>
              </a:rPr>
              <a:t> only, requires Pressure Vacuum Breaker (PVB) assembly, spill resistant vacuum (SVB) breaker assembly or atmosphere vacuum breaker device (AVB)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Low Hazard:  Backpressure of </a:t>
            </a:r>
            <a:r>
              <a:rPr lang="en-US" sz="2800" dirty="0" err="1">
                <a:latin typeface="+mn-lt"/>
                <a:cs typeface="+mn-cs"/>
              </a:rPr>
              <a:t>backsiphonage</a:t>
            </a:r>
            <a:r>
              <a:rPr lang="en-US" sz="2800" dirty="0">
                <a:latin typeface="+mn-lt"/>
                <a:cs typeface="+mn-cs"/>
              </a:rPr>
              <a:t>, requires double check valve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Low Hazard:  </a:t>
            </a:r>
            <a:r>
              <a:rPr lang="en-US" sz="2800" dirty="0" err="1">
                <a:latin typeface="+mn-lt"/>
                <a:cs typeface="+mn-cs"/>
              </a:rPr>
              <a:t>Backsiphonage</a:t>
            </a:r>
            <a:r>
              <a:rPr lang="en-US" sz="2800" dirty="0">
                <a:latin typeface="+mn-lt"/>
                <a:cs typeface="+mn-cs"/>
              </a:rPr>
              <a:t> only, requires PVB, SVB, or AVB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SOURCE PROTECTION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229600" cy="502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Required for all new sources for all PWS, but TNC sources built before 1993 are exempt.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TNC systems have Source Water Assessments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There are five required components: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smtClean="0"/>
              <a:t>Identify a designated person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smtClean="0"/>
              <a:t>Inventory all potential sources of contamination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smtClean="0"/>
              <a:t>Management plan to manage and 		           prevent contamination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smtClean="0"/>
              <a:t>Contingency plan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600" dirty="0" smtClean="0"/>
              <a:t>Source delineation</a:t>
            </a:r>
            <a:endParaRPr lang="en-US" sz="2600" dirty="0"/>
          </a:p>
        </p:txBody>
      </p:sp>
      <p:pic>
        <p:nvPicPr>
          <p:cNvPr id="3277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4394200"/>
            <a:ext cx="26670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SOURCE PROTECTION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572000" cy="495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Delineation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Zone 1 = 100-ft radius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Zone 2 = 250-day time of travel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Zone 3 = 3-year time of travel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Zone 4 = 15-year time of travel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*Optional 2 mile radius</a:t>
            </a:r>
            <a:endParaRPr lang="en-US" dirty="0"/>
          </a:p>
        </p:txBody>
      </p:sp>
      <p:graphicFrame>
        <p:nvGraphicFramePr>
          <p:cNvPr id="33796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4953000" y="1371600"/>
          <a:ext cx="43434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Bitmap Image" r:id="rId3" imgW="6458852" imgH="7621064" progId="PBrush">
                  <p:embed/>
                </p:oleObj>
              </mc:Choice>
              <mc:Fallback>
                <p:oleObj name="Bitmap Image" r:id="rId3" imgW="6458852" imgH="7621064" progId="PBrush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371600"/>
                        <a:ext cx="4343400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SOURCE PROTECTION PLANS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5562600" cy="5029200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Surface Water Zones</a:t>
            </a:r>
          </a:p>
          <a:p>
            <a:pPr lvl="1" eaLnBrk="1" hangingPunct="1"/>
            <a:r>
              <a:rPr lang="en-US" altLang="en-US" sz="2800" smtClean="0"/>
              <a:t>Zone 1 = ½ mile from High Water Mark (HWM), 100 ft downstream to 15 miles upstream</a:t>
            </a:r>
          </a:p>
          <a:p>
            <a:pPr lvl="1" eaLnBrk="1" hangingPunct="1"/>
            <a:r>
              <a:rPr lang="en-US" altLang="en-US" sz="2800" smtClean="0"/>
              <a:t>Zone 2 = 1,000 ft from HWM, additional 50 miles upstream</a:t>
            </a:r>
          </a:p>
          <a:p>
            <a:pPr lvl="1" eaLnBrk="1" hangingPunct="1"/>
            <a:r>
              <a:rPr lang="en-US" altLang="en-US" sz="2800" smtClean="0"/>
              <a:t>Zone 3 = 500 ft from HWM</a:t>
            </a:r>
          </a:p>
          <a:p>
            <a:pPr lvl="1" eaLnBrk="1" hangingPunct="1"/>
            <a:r>
              <a:rPr lang="en-US" altLang="en-US" sz="2800" smtClean="0"/>
              <a:t>Zone 4 = remainder of watershed or state line</a:t>
            </a:r>
          </a:p>
          <a:p>
            <a:pPr lvl="1" eaLnBrk="1" hangingPunct="1"/>
            <a:endParaRPr lang="en-US" altLang="en-US" smtClean="0"/>
          </a:p>
        </p:txBody>
      </p:sp>
      <p:pic>
        <p:nvPicPr>
          <p:cNvPr id="348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600200"/>
            <a:ext cx="30607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COMMUNITY SYSTEMS (COM)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Serve year-round residents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Long-term exposure, most stringent sampling requirements</a:t>
            </a:r>
            <a:endParaRPr lang="en-US" b="1" dirty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Municipalities, districts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Utah has 474 COM systems.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4724400" y="1676400"/>
          <a:ext cx="4140200" cy="310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676400"/>
                        <a:ext cx="4140200" cy="310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SOURCE PROTECTION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334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Monitoring reduction waivers for VOCs and pesticides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There is an implementation schedule for the plan.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There is a resource evaluation that lists resources to implement the plan.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contingency plan includes all drinking water sources.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Must notify the public of your source protection plan, usually a part of the consumer confidence report (CCR).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WATER QUALITY</a:t>
            </a:r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001000" cy="45259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Primary Drinking Water Standards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Health based, sampling is required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Secondary Drinking Water Standards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Aesthetic based, sampling is not required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Treatment Technique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Only for surface water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treatment systems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Action Levels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Only for lead/copper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686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>
            <a:fillRect/>
          </a:stretch>
        </p:blipFill>
        <p:spPr>
          <a:xfrm>
            <a:off x="5410200" y="3646488"/>
            <a:ext cx="3543300" cy="305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WATER QUALITY – </a:t>
            </a:r>
            <a:br>
              <a:rPr lang="en-US" dirty="0" smtClean="0"/>
            </a:br>
            <a:r>
              <a:rPr lang="en-US" dirty="0" smtClean="0"/>
              <a:t>VARIANCES &amp; EXEMPTIONS</a:t>
            </a:r>
            <a:endParaRPr 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953000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Variances &amp; exemptions are not available for total coliform and surface water treatment.</a:t>
            </a:r>
          </a:p>
          <a:p>
            <a:pPr eaLnBrk="1" hangingPunct="1"/>
            <a:r>
              <a:rPr lang="en-US" altLang="en-US" smtClean="0"/>
              <a:t>A variance or exemption must </a:t>
            </a:r>
            <a:r>
              <a:rPr lang="en-US" altLang="en-US" b="1" smtClean="0"/>
              <a:t>not</a:t>
            </a:r>
            <a:r>
              <a:rPr lang="en-US" altLang="en-US" smtClean="0"/>
              <a:t> result in an </a:t>
            </a:r>
            <a:r>
              <a:rPr lang="en-US" altLang="en-US" b="1" smtClean="0"/>
              <a:t>unreasonable risk </a:t>
            </a:r>
            <a:r>
              <a:rPr lang="en-US" altLang="en-US" smtClean="0"/>
              <a:t>to human health.</a:t>
            </a:r>
          </a:p>
          <a:p>
            <a:pPr eaLnBrk="1" hangingPunct="1"/>
            <a:r>
              <a:rPr lang="en-US" altLang="en-US" smtClean="0"/>
              <a:t>Variances are based on raw water quality.</a:t>
            </a:r>
          </a:p>
          <a:p>
            <a:pPr eaLnBrk="1" hangingPunct="1"/>
            <a:r>
              <a:rPr lang="en-US" altLang="en-US" smtClean="0"/>
              <a:t>Exemptions are based on availability		        of feasible treatment.</a:t>
            </a:r>
          </a:p>
          <a:p>
            <a:pPr eaLnBrk="1" hangingPunct="1"/>
            <a:r>
              <a:rPr lang="en-US" altLang="en-US" smtClean="0"/>
              <a:t>Additional time is given to meet 			     the MCL or BAT (best available 	            technology).</a:t>
            </a:r>
          </a:p>
        </p:txBody>
      </p:sp>
      <p:pic>
        <p:nvPicPr>
          <p:cNvPr id="3789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675" y="4419600"/>
            <a:ext cx="3235325" cy="236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WATER QUALITY - MONITORING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Distribution</a:t>
            </a:r>
          </a:p>
          <a:p>
            <a:pPr lvl="1" eaLnBrk="1" hangingPunct="1"/>
            <a:r>
              <a:rPr lang="en-US" altLang="en-US" sz="2800" smtClean="0"/>
              <a:t>Coliform bacteria</a:t>
            </a:r>
          </a:p>
          <a:p>
            <a:pPr lvl="1" eaLnBrk="1" hangingPunct="1"/>
            <a:r>
              <a:rPr lang="en-US" altLang="en-US" sz="2800" smtClean="0"/>
              <a:t>Lead &amp; Copper</a:t>
            </a:r>
          </a:p>
          <a:p>
            <a:pPr lvl="1" eaLnBrk="1" hangingPunct="1"/>
            <a:r>
              <a:rPr lang="en-US" altLang="en-US" sz="2800" smtClean="0"/>
              <a:t>Asbestos</a:t>
            </a:r>
          </a:p>
          <a:p>
            <a:pPr lvl="1" eaLnBrk="1" hangingPunct="1"/>
            <a:r>
              <a:rPr lang="en-US" altLang="en-US" sz="2800" smtClean="0"/>
              <a:t>Disinfection Byproducts</a:t>
            </a:r>
          </a:p>
        </p:txBody>
      </p:sp>
      <p:sp>
        <p:nvSpPr>
          <p:cNvPr id="38916" name="Content Placeholder 2"/>
          <p:cNvSpPr txBox="1">
            <a:spLocks/>
          </p:cNvSpPr>
          <p:nvPr/>
        </p:nvSpPr>
        <p:spPr bwMode="auto">
          <a:xfrm>
            <a:off x="3581400" y="1566863"/>
            <a:ext cx="35052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/>
              <a:t>Source</a:t>
            </a:r>
          </a:p>
          <a:p>
            <a:pPr lvl="1" eaLnBrk="1" hangingPunct="1"/>
            <a:r>
              <a:rPr lang="en-US" altLang="en-US"/>
              <a:t>Asbestos </a:t>
            </a:r>
          </a:p>
          <a:p>
            <a:pPr lvl="1" eaLnBrk="1" hangingPunct="1"/>
            <a:r>
              <a:rPr lang="en-US" altLang="en-US"/>
              <a:t>Inorganics &amp; Metals</a:t>
            </a:r>
          </a:p>
          <a:p>
            <a:pPr lvl="1" eaLnBrk="1" hangingPunct="1"/>
            <a:r>
              <a:rPr lang="en-US" altLang="en-US"/>
              <a:t>Nitrate, Nitrite</a:t>
            </a:r>
          </a:p>
          <a:p>
            <a:pPr lvl="1" eaLnBrk="1" hangingPunct="1"/>
            <a:r>
              <a:rPr lang="en-US" altLang="en-US"/>
              <a:t>Sulfate</a:t>
            </a:r>
          </a:p>
          <a:p>
            <a:pPr lvl="1" eaLnBrk="1" hangingPunct="1"/>
            <a:r>
              <a:rPr lang="en-US" altLang="en-US"/>
              <a:t>VOCs</a:t>
            </a:r>
          </a:p>
          <a:p>
            <a:pPr lvl="1" eaLnBrk="1" hangingPunct="1"/>
            <a:r>
              <a:rPr lang="en-US" altLang="en-US"/>
              <a:t>Pesticides</a:t>
            </a:r>
          </a:p>
          <a:p>
            <a:pPr lvl="1" eaLnBrk="1" hangingPunct="1"/>
            <a:r>
              <a:rPr lang="en-US" altLang="en-US"/>
              <a:t>Radionuclides</a:t>
            </a:r>
          </a:p>
        </p:txBody>
      </p:sp>
      <p:pic>
        <p:nvPicPr>
          <p:cNvPr id="3891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1638" y="1371600"/>
            <a:ext cx="2041525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4424363"/>
            <a:ext cx="2084388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52400"/>
            <a:ext cx="86995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WATER QUALITY – COLIFORM BACTERIA</a:t>
            </a:r>
            <a:endParaRPr lang="en-US" dirty="0"/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228600" y="1219200"/>
            <a:ext cx="8686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/>
              <a:t>Coliform bacteria is an indicator bacteria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Coliform is a family of bacteria. Some cause illness; others do not.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All samples are tested for </a:t>
            </a:r>
            <a:r>
              <a:rPr lang="en-US" altLang="en-US" i="1"/>
              <a:t>Escherichia coli (E. coli)</a:t>
            </a:r>
            <a:endParaRPr lang="en-US" altLang="en-US"/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All PWS must sample monthly.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0000"/>
                </a:solidFill>
              </a:rPr>
              <a:t>The number of samples required depends on the system population.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0000"/>
                </a:solidFill>
              </a:rPr>
              <a:t>PWS keeps records of 			         coliform results for 5 years.</a:t>
            </a:r>
          </a:p>
        </p:txBody>
      </p:sp>
      <p:pic>
        <p:nvPicPr>
          <p:cNvPr id="3994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8425" y="4495800"/>
            <a:ext cx="3813175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WATER QUALITY – COLIFORM BACTERIA</a:t>
            </a:r>
            <a:endParaRPr lang="en-US" sz="4000" dirty="0"/>
          </a:p>
        </p:txBody>
      </p:sp>
      <p:graphicFrame>
        <p:nvGraphicFramePr>
          <p:cNvPr id="4" name="Group 22"/>
          <p:cNvGraphicFramePr>
            <a:graphicFrameLocks/>
          </p:cNvGraphicFramePr>
          <p:nvPr/>
        </p:nvGraphicFramePr>
        <p:xfrm>
          <a:off x="457200" y="1519238"/>
          <a:ext cx="8229600" cy="5170487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1066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Community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91E07"/>
                          </a:solidFill>
                          <a:effectLst/>
                          <a:latin typeface="+mn-lt"/>
                        </a:rPr>
                        <a:t>Sample every month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# of samples depends on population 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17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Nontransient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Noncommunity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(NTNC)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1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Noncommunity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(NC)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WATER QUALITY – COLIFORM BACTERIA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8382000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Sampling Site Plan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A plan that shows the PWS is rotating its samples throughout representative sites in the system.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Must be written, submitted to DDW and is reviewed during the sanitary survey.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A PWS must have at least 5 sites in the plan or twice the # of samples required.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PWS that collects &gt;5 samples			                      per month should not 					    collect  them on the same day				      day.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The PWS is responsible for 				         for taking coliform samples.</a:t>
            </a:r>
          </a:p>
        </p:txBody>
      </p:sp>
      <p:pic>
        <p:nvPicPr>
          <p:cNvPr id="4198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581400"/>
            <a:ext cx="47244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COLIFORM 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876800"/>
          </a:xfrm>
        </p:spPr>
        <p:txBody>
          <a:bodyPr rtlCol="0">
            <a:normAutofit fontScale="92500"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 smtClean="0"/>
              <a:t>You take the routine sample and send it to the lab.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dirty="0" smtClean="0"/>
              <a:t>The lab will mark the results: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Satisfactory (TC -)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Unsatisfactory (TC + EC -, or TC + EC +)</a:t>
            </a:r>
          </a:p>
          <a:p>
            <a:pPr marL="914400" lvl="1" indent="-51435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Indeterminate (interfering bacteria, </a:t>
            </a:r>
            <a:r>
              <a:rPr lang="en-US" sz="2800" b="1" dirty="0" smtClean="0">
                <a:solidFill>
                  <a:srgbClr val="FF0000"/>
                </a:solidFill>
              </a:rPr>
              <a:t>PWS must take another routine sample within 24 hours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r>
              <a:rPr lang="en-US" sz="2800" dirty="0" smtClean="0"/>
              <a:t>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 startAt="3"/>
              <a:defRPr/>
            </a:pPr>
            <a:r>
              <a:rPr lang="en-US" sz="3000" dirty="0" smtClean="0"/>
              <a:t>If the results are satisfactory, then		 	       no further action is required.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AutoNum type="arabicPeriod" startAt="3"/>
              <a:defRPr/>
            </a:pPr>
            <a:r>
              <a:rPr lang="en-US" sz="3000" dirty="0" smtClean="0"/>
              <a:t>If the results are unsatisfactory, you 	           must take repeat, triggered and 		      possibly investigative samples.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pic>
        <p:nvPicPr>
          <p:cNvPr id="430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267200"/>
            <a:ext cx="1957388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WATER QUALITY – COLIFORM BACTERIA</a:t>
            </a:r>
            <a:endParaRPr lang="en-US" sz="4000" dirty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en-US" sz="2800" u="sng" smtClean="0">
                <a:solidFill>
                  <a:srgbClr val="FF0000"/>
                </a:solidFill>
              </a:rPr>
              <a:t>Types of Samples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304800" y="1219200"/>
            <a:ext cx="8763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ROUTINE </a:t>
            </a:r>
            <a:r>
              <a:rPr lang="en-US" altLang="en-US" sz="2400"/>
              <a:t>= The routine samples required monthly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REPEAT</a:t>
            </a:r>
            <a:r>
              <a:rPr lang="en-US" altLang="en-US" sz="2400"/>
              <a:t> = Samples taken in the distribution system after an unsatisfactory routine.  </a:t>
            </a:r>
            <a:r>
              <a:rPr lang="en-US" altLang="en-US" sz="2400" b="1">
                <a:solidFill>
                  <a:srgbClr val="FF0000"/>
                </a:solidFill>
              </a:rPr>
              <a:t>They must be pulled from within 5 service connections upstream &amp; downstream and one at the original site.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TRIGGERED </a:t>
            </a:r>
            <a:r>
              <a:rPr lang="en-US" altLang="en-US" sz="2400"/>
              <a:t>= For groundwater PWS, these samples are taken at all groundwater sources in use.  If a groundwater PWS purchases water, then the wholesale system must be notified so they can take these samples at their sources.</a:t>
            </a:r>
            <a:r>
              <a:rPr lang="en-US" altLang="en-US" sz="2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CONFIRMATION= </a:t>
            </a:r>
            <a:r>
              <a:rPr lang="en-US" altLang="en-US" sz="2400"/>
              <a:t>Taken when Triggered GW source sample is E.coli positive.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INVESTIGATIVE= </a:t>
            </a:r>
            <a:r>
              <a:rPr lang="en-US" altLang="en-US" sz="2400"/>
              <a:t>Samples taken to identify a potential problem, but do not count toward samples required by monitoring schedule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COLIFORM BACTERIA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eaLnBrk="1" hangingPunct="1"/>
            <a:r>
              <a:rPr lang="en-US" altLang="en-US" sz="3300" smtClean="0"/>
              <a:t>If the result is unsatisfactory:</a:t>
            </a:r>
          </a:p>
          <a:p>
            <a:pPr lvl="1" eaLnBrk="1" hangingPunct="1"/>
            <a:r>
              <a:rPr lang="en-US" altLang="en-US" sz="3100" smtClean="0"/>
              <a:t>The lab analyzes for E.coli (EC).</a:t>
            </a:r>
          </a:p>
          <a:p>
            <a:pPr lvl="1" eaLnBrk="1" hangingPunct="1"/>
            <a:r>
              <a:rPr lang="en-US" altLang="en-US" sz="3100" smtClean="0"/>
              <a:t>PWS takes REPEAT, and groundwater systems take TRIGGERED samples within 24 hours of notification.</a:t>
            </a:r>
          </a:p>
          <a:p>
            <a:pPr eaLnBrk="1" hangingPunct="1"/>
            <a:r>
              <a:rPr lang="en-US" altLang="en-US" sz="3300" smtClean="0"/>
              <a:t>How many repeats do I take?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sz="2900" smtClean="0"/>
              <a:t>All systems take 3 repeat samples</a:t>
            </a:r>
          </a:p>
          <a:p>
            <a:pPr lvl="2" eaLnBrk="1" hangingPunct="1"/>
            <a:r>
              <a:rPr lang="en-US" altLang="en-US" sz="2500" smtClean="0"/>
              <a:t>Original sample site </a:t>
            </a:r>
          </a:p>
          <a:p>
            <a:pPr lvl="2" eaLnBrk="1" hangingPunct="1"/>
            <a:r>
              <a:rPr lang="en-US" altLang="en-US" sz="2500" smtClean="0"/>
              <a:t>5 Connections upstream</a:t>
            </a:r>
          </a:p>
          <a:p>
            <a:pPr lvl="2" eaLnBrk="1" hangingPunct="1"/>
            <a:r>
              <a:rPr lang="en-US" altLang="en-US" sz="2500" smtClean="0"/>
              <a:t>5 Connections downstream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NONTRANSIENT NONCOMMUNITY SYSTEMS (NTNC)</a:t>
            </a: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Serve the same people for at least 6 months out of the year</a:t>
            </a:r>
          </a:p>
          <a:p>
            <a:pPr eaLnBrk="1" hangingPunct="1"/>
            <a:r>
              <a:rPr lang="en-US" altLang="en-US" smtClean="0"/>
              <a:t>Industry, rural schools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Sampling is less stringent than COM systems.</a:t>
            </a:r>
          </a:p>
          <a:p>
            <a:pPr eaLnBrk="1" hangingPunct="1"/>
            <a:r>
              <a:rPr lang="en-US" altLang="en-US" smtClean="0"/>
              <a:t>Utah has 68 NTNC systems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31607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COLIFORM 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181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/>
              <a:t>Violations for the Revised Total Coliform Rule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500" u="sng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Monitoring Violations:				 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Failure to take </a:t>
            </a:r>
            <a:r>
              <a:rPr lang="en-US" i="1" dirty="0" smtClean="0"/>
              <a:t>routines</a:t>
            </a:r>
            <a:r>
              <a:rPr lang="en-US" dirty="0" smtClean="0"/>
              <a:t> or </a:t>
            </a:r>
            <a:r>
              <a:rPr lang="en-US" i="1" dirty="0" smtClean="0"/>
              <a:t>triggered</a:t>
            </a:r>
            <a:r>
              <a:rPr lang="en-US" dirty="0" smtClean="0"/>
              <a:t> samples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Failure to take </a:t>
            </a:r>
            <a:r>
              <a:rPr lang="en-US" i="1" dirty="0" smtClean="0"/>
              <a:t>repeat</a:t>
            </a:r>
            <a:r>
              <a:rPr lang="en-US" dirty="0" smtClean="0"/>
              <a:t> samples results in assessment requirement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Quality Violations: 				    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Acute </a:t>
            </a:r>
            <a:r>
              <a:rPr lang="en-US" sz="2600" b="1" dirty="0">
                <a:solidFill>
                  <a:srgbClr val="FF0000"/>
                </a:solidFill>
              </a:rPr>
              <a:t>violations are confirmed E.coli contamination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Mandatory health effects </a:t>
            </a:r>
            <a:r>
              <a:rPr lang="en-US" sz="2000" dirty="0" smtClean="0"/>
              <a:t>language with public notice</a:t>
            </a:r>
            <a:endParaRPr lang="en-US" sz="2000" dirty="0"/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600" b="1" dirty="0" smtClean="0">
              <a:solidFill>
                <a:srgbClr val="FF0000"/>
              </a:solidFill>
            </a:endParaRPr>
          </a:p>
          <a:p>
            <a:pPr marL="914400" lvl="1" indent="-5143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COLIFORM 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181600"/>
          </a:xfrm>
        </p:spPr>
        <p:txBody>
          <a:bodyPr rtlCol="0">
            <a:normAutofit fontScale="925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/>
              <a:t>Violations for the Revised Total Coliform Rule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Treatment Technique Violations: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Failure to </a:t>
            </a:r>
            <a:r>
              <a:rPr lang="en-US" i="1" dirty="0" smtClean="0"/>
              <a:t>conduct</a:t>
            </a:r>
            <a:r>
              <a:rPr lang="en-US" dirty="0" smtClean="0"/>
              <a:t> a Level 1 or 2 Assessment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Failure to correct significant deficiencies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Failure to </a:t>
            </a:r>
            <a:r>
              <a:rPr lang="en-US" i="1" dirty="0" smtClean="0"/>
              <a:t>perform</a:t>
            </a:r>
            <a:r>
              <a:rPr lang="en-US" dirty="0" smtClean="0"/>
              <a:t> </a:t>
            </a:r>
            <a:r>
              <a:rPr lang="en-US" dirty="0"/>
              <a:t>seasonal start-up </a:t>
            </a:r>
            <a:r>
              <a:rPr lang="en-US" dirty="0" smtClean="0"/>
              <a:t>procedures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Reporting Violation: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Failure to report results (whether they are taken or not)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Failure to </a:t>
            </a:r>
            <a:r>
              <a:rPr lang="en-US" i="1" dirty="0" smtClean="0"/>
              <a:t>report</a:t>
            </a:r>
            <a:r>
              <a:rPr lang="en-US" dirty="0" smtClean="0"/>
              <a:t> </a:t>
            </a:r>
            <a:r>
              <a:rPr lang="en-US" dirty="0"/>
              <a:t>seasonal start-up procedures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/>
              <a:t>Failure to </a:t>
            </a:r>
            <a:r>
              <a:rPr lang="en-US" i="1" dirty="0" smtClean="0"/>
              <a:t>report</a:t>
            </a:r>
            <a:r>
              <a:rPr lang="en-US" dirty="0" smtClean="0"/>
              <a:t> </a:t>
            </a:r>
            <a:r>
              <a:rPr lang="en-US" dirty="0"/>
              <a:t>a Level 1 or 2 Assessment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/>
              <a:t>			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COLIFORM BACTERIA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5259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altLang="en-US" sz="2800" b="1" smtClean="0">
                <a:solidFill>
                  <a:srgbClr val="FF0000"/>
                </a:solidFill>
              </a:rPr>
              <a:t>Acute Violations:</a:t>
            </a:r>
            <a:r>
              <a:rPr lang="en-US" altLang="en-US" sz="2800" b="1" smtClean="0"/>
              <a:t> at two points in time (routine, repeat) a PWS has at least one TC+ and one EC+. 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2209800"/>
          <a:ext cx="7772400" cy="4175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95400"/>
                <a:gridCol w="2133600"/>
                <a:gridCol w="3124200"/>
              </a:tblGrid>
              <a:tr h="4951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ROUTINE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REPEAT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Violation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Triggers</a:t>
                      </a:r>
                      <a:endParaRPr lang="en-US" sz="1800" dirty="0"/>
                    </a:p>
                  </a:txBody>
                  <a:tcPr marT="45709" marB="45709"/>
                </a:tc>
              </a:tr>
              <a:tr h="4951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TC+ EC-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TC+EC-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 Violation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Level 1 or 2 Assessment</a:t>
                      </a:r>
                      <a:endParaRPr lang="en-US" sz="1800" dirty="0"/>
                    </a:p>
                  </a:txBody>
                  <a:tcPr marT="45709" marB="45709"/>
                </a:tc>
              </a:tr>
              <a:tr h="640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TC+ EC-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TC+ EC?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E.coli MCL Violation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Failure to test</a:t>
                      </a:r>
                      <a:r>
                        <a:rPr lang="en-US" sz="1800" baseline="0" dirty="0" smtClean="0"/>
                        <a:t> for E.coli results MCL and an assessment</a:t>
                      </a:r>
                      <a:endParaRPr lang="en-US" sz="1800" dirty="0"/>
                    </a:p>
                  </a:txBody>
                  <a:tcPr marT="45709" marB="45709"/>
                </a:tc>
              </a:tr>
              <a:tr h="640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TC+ EC-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TC+ EC+</a:t>
                      </a: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E.coli MCL Violation</a:t>
                      </a:r>
                    </a:p>
                    <a:p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Level 1 or 2 Assessment</a:t>
                      </a:r>
                    </a:p>
                  </a:txBody>
                  <a:tcPr marT="45709" marB="45709"/>
                </a:tc>
              </a:tr>
              <a:tr h="91435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TC+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EC-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Missed Any Repeat Samples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No MCL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Violation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Level 1 or 2 Assessment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9" marB="45709"/>
                </a:tc>
              </a:tr>
              <a:tr h="4951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TC+ EC+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TC+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E.coli MCL Violation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Level 2 Assessment</a:t>
                      </a:r>
                    </a:p>
                  </a:txBody>
                  <a:tcPr marT="45709" marB="45709"/>
                </a:tc>
              </a:tr>
              <a:tr h="49517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TC+ EC+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TC+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EC+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E. coli MCL Violation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Level 2 Assessment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9" marB="4570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Seasonal Systems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altLang="en-US" smtClean="0"/>
              <a:t>Seasonal Systems: Systems that are only open part of the year. Meaning NO WATER IS SERVED DURING THEIR CLOSED PERIOD</a:t>
            </a:r>
          </a:p>
          <a:p>
            <a:r>
              <a:rPr lang="en-US" altLang="en-US" smtClean="0"/>
              <a:t>Required to perform and report start-up procedure before opening</a:t>
            </a:r>
          </a:p>
          <a:p>
            <a:pPr lvl="1"/>
            <a:r>
              <a:rPr lang="en-US" altLang="en-US" sz="2400" smtClean="0"/>
              <a:t>Inspect</a:t>
            </a:r>
          </a:p>
          <a:p>
            <a:pPr lvl="1"/>
            <a:r>
              <a:rPr lang="en-US" altLang="en-US" sz="2400" smtClean="0"/>
              <a:t>Flush</a:t>
            </a:r>
          </a:p>
          <a:p>
            <a:pPr lvl="1"/>
            <a:r>
              <a:rPr lang="en-US" altLang="en-US" sz="2400" smtClean="0"/>
              <a:t>Disinfect</a:t>
            </a:r>
          </a:p>
          <a:p>
            <a:pPr lvl="1"/>
            <a:r>
              <a:rPr lang="en-US" altLang="en-US" sz="2400" smtClean="0"/>
              <a:t>Clean INVESTIGATIVE bacteria sample</a:t>
            </a:r>
          </a:p>
          <a:p>
            <a:pPr lvl="1"/>
            <a:r>
              <a:rPr lang="en-US" altLang="en-US" sz="2400" smtClean="0"/>
              <a:t>Report process to DDW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Level 1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Triggered By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TC+ Samples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PWS that take &lt;40 routines = </a:t>
            </a:r>
            <a:r>
              <a:rPr lang="en-US" b="1" dirty="0">
                <a:solidFill>
                  <a:srgbClr val="FF0000"/>
                </a:solidFill>
              </a:rPr>
              <a:t>more than 1 TC+ sample in a month</a:t>
            </a:r>
          </a:p>
          <a:p>
            <a:pPr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/>
              <a:t>PWS that take &gt;40 routines = </a:t>
            </a:r>
            <a:r>
              <a:rPr lang="en-US" b="1" dirty="0">
                <a:solidFill>
                  <a:srgbClr val="FF0000"/>
                </a:solidFill>
              </a:rPr>
              <a:t>more than 5% TC+ samples in a </a:t>
            </a:r>
            <a:r>
              <a:rPr lang="en-US" b="1" dirty="0" smtClean="0">
                <a:solidFill>
                  <a:srgbClr val="FF0000"/>
                </a:solidFill>
              </a:rPr>
              <a:t>month</a:t>
            </a:r>
          </a:p>
          <a:p>
            <a:pPr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Failure </a:t>
            </a:r>
            <a:r>
              <a:rPr lang="en-US" dirty="0"/>
              <a:t>to take </a:t>
            </a:r>
            <a:r>
              <a:rPr lang="en-US" i="1" dirty="0"/>
              <a:t>repeat</a:t>
            </a:r>
            <a:r>
              <a:rPr lang="en-US" dirty="0"/>
              <a:t> samples </a:t>
            </a:r>
            <a:r>
              <a:rPr lang="en-US" dirty="0" smtClean="0"/>
              <a:t>after routine TC+EC-</a:t>
            </a:r>
          </a:p>
          <a:p>
            <a:pPr>
              <a:defRPr/>
            </a:pPr>
            <a:r>
              <a:rPr lang="en-US" dirty="0" smtClean="0"/>
              <a:t>Conducted by System</a:t>
            </a:r>
          </a:p>
          <a:p>
            <a:pPr>
              <a:defRPr/>
            </a:pPr>
            <a:r>
              <a:rPr lang="en-US" dirty="0" smtClean="0"/>
              <a:t>Results reported to DDW within 30 Days of Trigger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Level 2 Assessments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Triggered By</a:t>
            </a:r>
          </a:p>
          <a:p>
            <a:pPr lvl="1">
              <a:buFont typeface="Arial" charset="0"/>
              <a:buChar char="•"/>
            </a:pPr>
            <a:r>
              <a:rPr lang="en-US" altLang="en-US" smtClean="0"/>
              <a:t>An acute quality violation</a:t>
            </a:r>
          </a:p>
          <a:p>
            <a:pPr lvl="1">
              <a:buFont typeface="Arial" charset="0"/>
              <a:buChar char="•"/>
            </a:pPr>
            <a:r>
              <a:rPr lang="en-US" altLang="en-US" smtClean="0"/>
              <a:t>Failure to take </a:t>
            </a:r>
            <a:r>
              <a:rPr lang="en-US" altLang="en-US" i="1" smtClean="0"/>
              <a:t>repeat</a:t>
            </a:r>
            <a:r>
              <a:rPr lang="en-US" altLang="en-US" smtClean="0"/>
              <a:t> samples after routine TC+EC+</a:t>
            </a:r>
          </a:p>
          <a:p>
            <a:pPr lvl="1">
              <a:buFont typeface="Arial" charset="0"/>
              <a:buChar char="•"/>
            </a:pPr>
            <a:r>
              <a:rPr lang="en-US" altLang="en-US" smtClean="0"/>
              <a:t>A second Level 1 Assessment within a rolling 12 month period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Conducted By DDW or Authorized DDW Personnel</a:t>
            </a:r>
          </a:p>
          <a:p>
            <a:r>
              <a:rPr lang="en-US" altLang="en-US" smtClean="0"/>
              <a:t>More In-depth Look At System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WATER QUALITY – GROUNDWATER RULE</a:t>
            </a:r>
            <a:endParaRPr lang="en-US" sz="4000" dirty="0"/>
          </a:p>
        </p:txBody>
      </p:sp>
      <p:sp>
        <p:nvSpPr>
          <p:cNvPr id="5222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7315200" cy="4525963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Applies to PWS using groundwater, consecutive PWS receiving groundwater, and wholesale PWS using groundwater</a:t>
            </a:r>
          </a:p>
          <a:p>
            <a:pPr eaLnBrk="1" hangingPunct="1"/>
            <a:r>
              <a:rPr lang="en-US" altLang="en-US" sz="3200" smtClean="0"/>
              <a:t>Five Components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en-US" sz="2800" smtClean="0"/>
              <a:t>Triggered samples at the source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en-US" sz="2800" smtClean="0"/>
              <a:t>Assessment samples at the 	         source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en-US" sz="2800" smtClean="0"/>
              <a:t>Corrective actions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en-US" sz="2800" smtClean="0"/>
              <a:t>Sanitary surveys</a:t>
            </a:r>
          </a:p>
          <a:p>
            <a:pPr marL="971550" lvl="1" indent="-514350" eaLnBrk="1" hangingPunct="1">
              <a:buFont typeface="Calibri" pitchFamily="34" charset="0"/>
              <a:buAutoNum type="arabicPeriod"/>
            </a:pPr>
            <a:r>
              <a:rPr lang="en-US" altLang="en-US" sz="2800" smtClean="0"/>
              <a:t>Compliance monitoring</a:t>
            </a:r>
          </a:p>
        </p:txBody>
      </p:sp>
      <p:pic>
        <p:nvPicPr>
          <p:cNvPr id="522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4495800"/>
            <a:ext cx="307975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GROUNDWATER RULE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mtClean="0"/>
              <a:t>1.  Triggered Source Samples</a:t>
            </a:r>
          </a:p>
          <a:p>
            <a:pPr lvl="1" eaLnBrk="1" hangingPunct="1"/>
            <a:r>
              <a:rPr lang="en-US" altLang="en-US" smtClean="0"/>
              <a:t>Required when a routine coliform sample is TC +</a:t>
            </a:r>
          </a:p>
          <a:p>
            <a:pPr lvl="1" eaLnBrk="1" hangingPunct="1"/>
            <a:r>
              <a:rPr lang="en-US" altLang="en-US" smtClean="0"/>
              <a:t>How many?</a:t>
            </a:r>
          </a:p>
          <a:p>
            <a:pPr lvl="2" eaLnBrk="1" hangingPunct="1"/>
            <a:r>
              <a:rPr lang="en-US" altLang="en-US" sz="2600" smtClean="0"/>
              <a:t>Take one for each active groundwater source</a:t>
            </a:r>
          </a:p>
          <a:p>
            <a:pPr lvl="1" eaLnBrk="1" hangingPunct="1"/>
            <a:r>
              <a:rPr lang="en-US" altLang="en-US" smtClean="0"/>
              <a:t>What if the triggered sample is EC +?</a:t>
            </a:r>
          </a:p>
          <a:p>
            <a:pPr lvl="2" eaLnBrk="1" hangingPunct="1"/>
            <a:r>
              <a:rPr lang="en-US" altLang="en-US" b="1" smtClean="0">
                <a:solidFill>
                  <a:srgbClr val="FF0000"/>
                </a:solidFill>
              </a:rPr>
              <a:t>PWS takes 5 confirmation source samples.</a:t>
            </a:r>
          </a:p>
          <a:p>
            <a:pPr lvl="1" eaLnBrk="1" hangingPunct="1"/>
            <a:r>
              <a:rPr lang="en-US" altLang="en-US" b="1" smtClean="0">
                <a:solidFill>
                  <a:srgbClr val="FF0000"/>
                </a:solidFill>
              </a:rPr>
              <a:t>4 log treated sources are exempt from triggered source samples.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GROUNDWATER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8534400" cy="56388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2.  Assessment Samples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Required at DDW discretion for sensitive sources, such as redeveloped springs, sources with TC + history, sources without plan approval/operating permit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A minimum of 12 monthly samples is required per source.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3.  Corrective Actions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Required when confirmed EC+ 				            at the source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Uncorrected significant 				   physical deficiencies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Required within 120 days, or  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dirty="0"/>
              <a:t> </a:t>
            </a:r>
            <a:r>
              <a:rPr lang="en-US" sz="2600" dirty="0" smtClean="0"/>
              <a:t>   the DDW-approved Corrective Action plan deadline</a:t>
            </a:r>
          </a:p>
        </p:txBody>
      </p:sp>
      <p:pic>
        <p:nvPicPr>
          <p:cNvPr id="5427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1475" y="3482975"/>
            <a:ext cx="3387725" cy="223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GROUNDWATER RULE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3200" smtClean="0"/>
              <a:t>4.  Sanitary Surveys</a:t>
            </a:r>
          </a:p>
          <a:p>
            <a:pPr lvl="1" eaLnBrk="1" hangingPunct="1"/>
            <a:r>
              <a:rPr lang="en-US" altLang="en-US" sz="2800" smtClean="0"/>
              <a:t>Required 8 elements for surveys </a:t>
            </a:r>
          </a:p>
          <a:p>
            <a:pPr lvl="2" eaLnBrk="1" hangingPunct="1"/>
            <a:r>
              <a:rPr lang="en-US" altLang="en-US" sz="2800" smtClean="0"/>
              <a:t>Operation &amp; maintenance, sources, treatment, finished water storage, pumps, operator certification, monitoring &amp; reporting data verification, distribution system</a:t>
            </a:r>
          </a:p>
          <a:p>
            <a:pPr lvl="1" eaLnBrk="1" hangingPunct="1"/>
            <a:r>
              <a:rPr lang="en-US" altLang="en-US" sz="2800" smtClean="0"/>
              <a:t>Water system should receive 			     the sanitary survey report 			           within 30 days.</a:t>
            </a:r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2450" y="4495800"/>
            <a:ext cx="343535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TRANSIENT NONCOMMUNITY SYSTEMS (TNC)</a:t>
            </a:r>
            <a:endParaRPr lang="en-US" dirty="0"/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Serve different people</a:t>
            </a:r>
          </a:p>
          <a:p>
            <a:pPr eaLnBrk="1" hangingPunct="1"/>
            <a:r>
              <a:rPr lang="en-US" altLang="en-US" smtClean="0"/>
              <a:t>Are not active year round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Short-term exposure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Least stringent sampling requirements</a:t>
            </a:r>
          </a:p>
          <a:p>
            <a:pPr eaLnBrk="1" hangingPunct="1"/>
            <a:r>
              <a:rPr lang="en-US" altLang="en-US" smtClean="0"/>
              <a:t>Campgrounds, rest stops, churches, restaurants</a:t>
            </a:r>
          </a:p>
          <a:p>
            <a:pPr eaLnBrk="1" hangingPunct="1"/>
            <a:r>
              <a:rPr lang="en-US" altLang="en-US" smtClean="0"/>
              <a:t>Utah has 485 TNC systems.</a:t>
            </a:r>
          </a:p>
        </p:txBody>
      </p:sp>
      <p:pic>
        <p:nvPicPr>
          <p:cNvPr id="717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828800"/>
            <a:ext cx="3282950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GROUNDWATER RULE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 startAt="5"/>
            </a:pPr>
            <a:r>
              <a:rPr lang="en-US" altLang="en-US" smtClean="0"/>
              <a:t>Compliance Monitoring</a:t>
            </a:r>
          </a:p>
          <a:p>
            <a:pPr marL="914400" lvl="1" indent="-514350" eaLnBrk="1" hangingPunct="1"/>
            <a:r>
              <a:rPr lang="en-US" altLang="en-US" smtClean="0"/>
              <a:t>Required only for sources with the 4-log exemption</a:t>
            </a:r>
          </a:p>
          <a:p>
            <a:pPr marL="914400" lvl="1" indent="-514350" eaLnBrk="1" hangingPunct="1"/>
            <a:r>
              <a:rPr lang="en-US" altLang="en-US" smtClean="0"/>
              <a:t>An engineering reviewed minimum dosage is required for 4-log exempt sources.</a:t>
            </a:r>
          </a:p>
          <a:p>
            <a:pPr marL="914400" lvl="1" indent="-514350" eaLnBrk="1" hangingPunct="1"/>
            <a:r>
              <a:rPr lang="en-US" altLang="en-US" smtClean="0"/>
              <a:t>Chlorine residual samples</a:t>
            </a:r>
          </a:p>
          <a:p>
            <a:pPr marL="1314450" lvl="2" indent="-514350" eaLnBrk="1" hangingPunct="1"/>
            <a:r>
              <a:rPr lang="en-US" altLang="en-US" sz="2600" smtClean="0"/>
              <a:t>Over 3,300 population continuous monitoring</a:t>
            </a:r>
          </a:p>
          <a:p>
            <a:pPr marL="1314450" lvl="2" indent="-514350" eaLnBrk="1" hangingPunct="1"/>
            <a:r>
              <a:rPr lang="en-US" altLang="en-US" sz="2600" smtClean="0"/>
              <a:t>Under 3,300 population daily grab samples</a:t>
            </a:r>
          </a:p>
          <a:p>
            <a:pPr marL="914400" lvl="1" indent="-514350" eaLnBrk="1" hangingPunct="1"/>
            <a:r>
              <a:rPr lang="en-US" altLang="en-US" smtClean="0"/>
              <a:t>Reporting is combined with quarterly DBP.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GROUNDWATER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 rtlCol="0">
            <a:normAutofit/>
          </a:bodyPr>
          <a:lstStyle/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dirty="0" smtClean="0"/>
              <a:t>Violations: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Monitoring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Failure to collect triggered samples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Failure to collect assessment samples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Failure to collection additional source samples – default to required corrective action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Failure to complete compliance monitoring</a:t>
            </a:r>
          </a:p>
          <a:p>
            <a:pPr marL="857250" lvl="1" indent="-4572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Quality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Failure to address confirmed E. coli at the source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Failure to correct a significant deficiency or file a corrective action plan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GROUNDWATER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610600" cy="4525963"/>
          </a:xfrm>
        </p:spPr>
        <p:txBody>
          <a:bodyPr rtlCol="0">
            <a:normAutofit lnSpcReduction="10000"/>
          </a:bodyPr>
          <a:lstStyle/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Example Problem:</a:t>
            </a:r>
          </a:p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Distribution system has 1 TC+ sample.  What is the operator required to do?</a:t>
            </a:r>
          </a:p>
          <a:p>
            <a:pPr marL="800100" lvl="2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AutoNum type="alphaLcPeriod"/>
              <a:defRPr/>
            </a:pPr>
            <a:r>
              <a:rPr lang="en-US" sz="2600" dirty="0" smtClean="0"/>
              <a:t>Collect repeat samples.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AutoNum type="alphaLcPeriod"/>
              <a:defRPr/>
            </a:pPr>
            <a:r>
              <a:rPr lang="en-US" sz="2600" dirty="0" smtClean="0"/>
              <a:t>Collect a sample at all active groundwater sources.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AutoNum type="alphaLcPeriod"/>
              <a:defRPr/>
            </a:pPr>
            <a:r>
              <a:rPr lang="en-US" sz="2600" dirty="0" smtClean="0"/>
              <a:t>Both a &amp; b</a:t>
            </a:r>
          </a:p>
          <a:p>
            <a:pPr marL="1257300" lvl="2" indent="-457200" eaLnBrk="1" fontAlgn="auto" hangingPunct="1">
              <a:spcAft>
                <a:spcPts val="0"/>
              </a:spcAft>
              <a:buFont typeface="Arial" pitchFamily="34" charset="0"/>
              <a:buAutoNum type="alphaLcPeriod"/>
              <a:defRPr/>
            </a:pPr>
            <a:r>
              <a:rPr lang="en-US" sz="2600" dirty="0" smtClean="0"/>
              <a:t>Examine the meter reading at the original sample site.</a:t>
            </a:r>
          </a:p>
        </p:txBody>
      </p:sp>
      <p:pic>
        <p:nvPicPr>
          <p:cNvPr id="58372" name="Picture 2" descr="https://encrypted-tbn1.gstatic.com/images?q=tbn:ANd9GcRT45wZUn24DzoUH6SZJBGQQpS3Yv8O2JFkR7xwqvm7m1M6ZWoAeixjI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5621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1556"/>
          <a:stretch>
            <a:fillRect/>
          </a:stretch>
        </p:blipFill>
        <p:spPr bwMode="auto">
          <a:xfrm>
            <a:off x="1143000" y="842963"/>
            <a:ext cx="6858000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SURFACE WATER TREATMENT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8610600" cy="5867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Surface Water must be treated.  Chlorination alone is not sufficient for treating surface water.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Package plants must meet the same construction standards as large plants.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SW Treatment systems must submit a monthly report to DDW.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90386340"/>
              </p:ext>
            </p:extLst>
          </p:nvPr>
        </p:nvGraphicFramePr>
        <p:xfrm>
          <a:off x="1295400" y="3048000"/>
          <a:ext cx="6400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57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SURFACE WATER TREATMENT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7924800" cy="5105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US" dirty="0" smtClean="0"/>
              <a:t>1. Filtration</a:t>
            </a:r>
          </a:p>
          <a:p>
            <a:pPr marL="742950" indent="-285750">
              <a:defRPr/>
            </a:pPr>
            <a:r>
              <a:rPr lang="en-US" dirty="0" smtClean="0"/>
              <a:t>Filtration provides a physical barrier to remove pathogens and particles</a:t>
            </a:r>
          </a:p>
          <a:p>
            <a:pPr marL="742950" indent="-285750"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Maximum </a:t>
            </a:r>
            <a:r>
              <a:rPr lang="en-US" b="1" dirty="0">
                <a:solidFill>
                  <a:srgbClr val="FF0000"/>
                </a:solidFill>
              </a:rPr>
              <a:t>filter loading rate is 6 gal/min/ft2.</a:t>
            </a:r>
          </a:p>
          <a:p>
            <a:pPr marL="742950" indent="-285750">
              <a:defRPr/>
            </a:pPr>
            <a:r>
              <a:rPr lang="en-US" b="1" dirty="0" smtClean="0"/>
              <a:t>Turbidity – a measure of the filtration effectiveness</a:t>
            </a:r>
            <a:endParaRPr lang="en-US" b="1" dirty="0"/>
          </a:p>
          <a:p>
            <a:pPr lvl="2">
              <a:defRPr/>
            </a:pPr>
            <a:r>
              <a:rPr lang="en-US" sz="2800" dirty="0"/>
              <a:t>Surface Water (SW) systems </a:t>
            </a:r>
          </a:p>
          <a:p>
            <a:pPr marL="1657350" lvl="4" indent="-285750">
              <a:defRPr/>
            </a:pPr>
            <a:r>
              <a:rPr lang="en-US" sz="2800" dirty="0">
                <a:solidFill>
                  <a:srgbClr val="FF0000"/>
                </a:solidFill>
              </a:rPr>
              <a:t>0.34 NTU in 95% of samples, never to exceed 1.0 NTU spike</a:t>
            </a:r>
          </a:p>
          <a:p>
            <a:pPr marL="1657350" lvl="4" indent="-285750">
              <a:defRPr/>
            </a:pPr>
            <a:r>
              <a:rPr lang="en-US" sz="2800" dirty="0"/>
              <a:t>Sample turbidity at each </a:t>
            </a:r>
            <a:r>
              <a:rPr lang="en-US" sz="2800" dirty="0">
                <a:solidFill>
                  <a:srgbClr val="FF0000"/>
                </a:solidFill>
              </a:rPr>
              <a:t>individual</a:t>
            </a:r>
            <a:r>
              <a:rPr lang="en-US" sz="2800" dirty="0"/>
              <a:t> filter effluent</a:t>
            </a:r>
          </a:p>
          <a:p>
            <a:pPr marL="1657350" lvl="4" indent="-285750">
              <a:defRPr/>
            </a:pPr>
            <a:r>
              <a:rPr lang="en-US" sz="2800" dirty="0">
                <a:solidFill>
                  <a:srgbClr val="FF0000"/>
                </a:solidFill>
              </a:rPr>
              <a:t>Sample the combined filter turbidity at the clear well</a:t>
            </a:r>
          </a:p>
          <a:p>
            <a:pPr lvl="2">
              <a:defRPr/>
            </a:pPr>
            <a:r>
              <a:rPr lang="en-US" sz="2800" dirty="0"/>
              <a:t>Ground water turbidity = </a:t>
            </a:r>
            <a:r>
              <a:rPr lang="en-US" sz="2800" dirty="0">
                <a:solidFill>
                  <a:srgbClr val="FF0000"/>
                </a:solidFill>
              </a:rPr>
              <a:t>5.0 NTU</a:t>
            </a:r>
          </a:p>
          <a:p>
            <a:pPr lvl="1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59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SURFACE WATER TREATMENT RULE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800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2. Disinfection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All surface water sources must be monitoring for either cryptosporidium or </a:t>
            </a:r>
            <a:r>
              <a:rPr lang="en-US" i="1" dirty="0" smtClean="0"/>
              <a:t>E</a:t>
            </a:r>
            <a:r>
              <a:rPr lang="en-US" dirty="0" smtClean="0"/>
              <a:t>. coli before all treatment to determine if additional treatment is needed.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 smtClean="0"/>
              <a:t>Disinfect to obtain treatment credits and additional Log inactivation</a:t>
            </a:r>
          </a:p>
          <a:p>
            <a:pPr lvl="2"/>
            <a:r>
              <a:rPr lang="en-US" altLang="en-US" sz="2400" b="1" dirty="0">
                <a:solidFill>
                  <a:srgbClr val="FF0000"/>
                </a:solidFill>
              </a:rPr>
              <a:t>99% or 2 log inactivation of crypto</a:t>
            </a:r>
          </a:p>
          <a:p>
            <a:pPr lvl="2"/>
            <a:r>
              <a:rPr lang="en-US" altLang="en-US" sz="2400" b="1" dirty="0" smtClean="0">
                <a:solidFill>
                  <a:srgbClr val="FF0000"/>
                </a:solidFill>
              </a:rPr>
              <a:t>99.9% or 3 log inactivation of giardia, lamblia cysts</a:t>
            </a:r>
          </a:p>
          <a:p>
            <a:pPr lvl="2"/>
            <a:r>
              <a:rPr lang="en-US" altLang="en-US" sz="2400" b="1" dirty="0" smtClean="0">
                <a:solidFill>
                  <a:srgbClr val="FF0000"/>
                </a:solidFill>
              </a:rPr>
              <a:t>99.99% or 4 log inactivation of enteric viruses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40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SURFACE WATER TREATMENT RULE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8686800" cy="5257800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en-US" altLang="en-US" dirty="0" smtClean="0"/>
              <a:t>3. Disinfectant Residual in DS</a:t>
            </a:r>
          </a:p>
          <a:p>
            <a:pPr marL="1089025" lvl="1" indent="-290513">
              <a:buFont typeface="Arial" panose="020B0604020202020204" pitchFamily="34" charset="0"/>
              <a:buChar char="•"/>
              <a:tabLst>
                <a:tab pos="1087438" algn="l"/>
              </a:tabLst>
            </a:pPr>
            <a:r>
              <a:rPr lang="en-US" altLang="en-US" dirty="0" smtClean="0">
                <a:solidFill>
                  <a:srgbClr val="FF0000"/>
                </a:solidFill>
              </a:rPr>
              <a:t>Disinfectant CT = Concentration (C)  x contact time (T)</a:t>
            </a:r>
          </a:p>
          <a:p>
            <a:pPr marL="1089025" lvl="1" indent="-290513">
              <a:buFont typeface="Arial" panose="020B0604020202020204" pitchFamily="34" charset="0"/>
              <a:buChar char="•"/>
              <a:tabLst>
                <a:tab pos="1087438" algn="l"/>
              </a:tabLst>
            </a:pPr>
            <a:r>
              <a:rPr lang="en-US" altLang="en-US" dirty="0" smtClean="0"/>
              <a:t>Contact time is required</a:t>
            </a:r>
          </a:p>
          <a:p>
            <a:pPr marL="1089025" lvl="1" indent="-290513">
              <a:buFont typeface="Arial" panose="020B0604020202020204" pitchFamily="34" charset="0"/>
              <a:buChar char="•"/>
              <a:tabLst>
                <a:tab pos="1087438" algn="l"/>
              </a:tabLst>
            </a:pPr>
            <a:r>
              <a:rPr lang="en-US" altLang="en-US" dirty="0" smtClean="0"/>
              <a:t>The chlorine residual leaving the plant must be = or &gt; </a:t>
            </a:r>
            <a:r>
              <a:rPr lang="en-US" altLang="en-US" dirty="0" smtClean="0">
                <a:solidFill>
                  <a:srgbClr val="FF0000"/>
                </a:solidFill>
              </a:rPr>
              <a:t>0.2</a:t>
            </a:r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mg/L</a:t>
            </a:r>
            <a:r>
              <a:rPr lang="en-US" altLang="en-US" dirty="0" smtClean="0"/>
              <a:t> and measurable throughout the system.</a:t>
            </a:r>
          </a:p>
          <a:p>
            <a:pPr marL="1089025" lvl="1" indent="-290513">
              <a:buFont typeface="Arial" panose="020B0604020202020204" pitchFamily="34" charset="0"/>
              <a:buChar char="•"/>
              <a:tabLst>
                <a:tab pos="1087438" algn="l"/>
              </a:tabLst>
            </a:pPr>
            <a:r>
              <a:rPr lang="en-US" altLang="en-US" dirty="0" smtClean="0"/>
              <a:t>Adequate disinfection is mandatory </a:t>
            </a:r>
            <a:r>
              <a:rPr lang="en-US" altLang="en-US" dirty="0" smtClean="0">
                <a:solidFill>
                  <a:srgbClr val="FF0000"/>
                </a:solidFill>
              </a:rPr>
              <a:t>before the first customer</a:t>
            </a:r>
            <a:r>
              <a:rPr lang="en-US" altLang="en-US" dirty="0" smtClean="0"/>
              <a:t>.</a:t>
            </a:r>
          </a:p>
          <a:p>
            <a:pPr marL="1089025" lvl="1" indent="-290513">
              <a:buFont typeface="Arial" panose="020B0604020202020204" pitchFamily="34" charset="0"/>
              <a:buChar char="•"/>
              <a:tabLst>
                <a:tab pos="1087438" algn="l"/>
              </a:tabLst>
            </a:pPr>
            <a:r>
              <a:rPr lang="en-US" altLang="en-US" dirty="0" smtClean="0"/>
              <a:t>CT with mixing basins and storage tanks is determined by tracer studies or the equivalent.</a:t>
            </a:r>
          </a:p>
          <a:p>
            <a:pPr eaLnBrk="1" hangingPunct="1"/>
            <a:endParaRPr lang="en-US" altLang="en-US" sz="3200" dirty="0" smtClean="0"/>
          </a:p>
        </p:txBody>
      </p:sp>
      <p:pic>
        <p:nvPicPr>
          <p:cNvPr id="2150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4800600"/>
            <a:ext cx="2133600" cy="18491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SURFACE WATER TREATMENT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3962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Groundwater may be “under the direct influence” (UDI) of surface water.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UDI is determined through a filter test called microscopic particulate analysis (MPA) that detects surface origin microorganisms such as algae </a:t>
            </a:r>
            <a:r>
              <a:rPr lang="en-US" b="1" dirty="0" smtClean="0"/>
              <a:t>or</a:t>
            </a:r>
            <a:r>
              <a:rPr lang="en-US" dirty="0" smtClean="0"/>
              <a:t> observations involving temperature, turbidity, alkalinity and volume, </a:t>
            </a:r>
            <a:r>
              <a:rPr lang="en-US" b="1" dirty="0" smtClean="0"/>
              <a:t>or</a:t>
            </a:r>
            <a:r>
              <a:rPr lang="en-US" dirty="0" smtClean="0"/>
              <a:t> geologic conditions.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Surface water treatment is required for UDI sources.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22532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114925"/>
            <a:ext cx="7467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WATER QUALITY – LEAD &amp; COPPER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9530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Required for COM, NTNC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Must have a sampling site plan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Must give results of test to sample homes and certify to DDW that results have been given.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The number of required samples is based on population.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Samples taken from kitchen/bathroom cold water tap, first draw after sitting undisturbed for 6 hours.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Not outside spigots, vacant homes or rarely used sinks!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0" y="1600200"/>
          <a:ext cx="3048000" cy="212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</a:tblGrid>
              <a:tr h="6400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</a:t>
                      </a:r>
                      <a:endParaRPr lang="en-US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</a:t>
                      </a:r>
                      <a:endParaRPr lang="en-US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Further</a:t>
                      </a:r>
                      <a:r>
                        <a:rPr lang="en-US" sz="1800" baseline="0" dirty="0" smtClean="0"/>
                        <a:t> Reduced</a:t>
                      </a:r>
                      <a:endParaRPr lang="en-US" sz="1800" dirty="0"/>
                    </a:p>
                  </a:txBody>
                  <a:tcPr marT="45698" marB="45698"/>
                </a:tc>
              </a:tr>
              <a:tr h="14840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Every</a:t>
                      </a:r>
                      <a:r>
                        <a:rPr lang="en-US" sz="1800" baseline="0" dirty="0" smtClean="0"/>
                        <a:t> 6 months for 2 rounds</a:t>
                      </a:r>
                      <a:endParaRPr lang="en-US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Annually for 3 rounds</a:t>
                      </a:r>
                      <a:endParaRPr lang="en-US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Every</a:t>
                      </a:r>
                      <a:r>
                        <a:rPr lang="en-US" sz="1800" baseline="0" dirty="0" smtClean="0"/>
                        <a:t> 3 years forever</a:t>
                      </a:r>
                      <a:endParaRPr lang="en-US" sz="1800" dirty="0"/>
                    </a:p>
                  </a:txBody>
                  <a:tcPr marT="45698" marB="45698"/>
                </a:tc>
              </a:tr>
            </a:tbl>
          </a:graphicData>
        </a:graphic>
      </p:graphicFrame>
      <p:sp>
        <p:nvSpPr>
          <p:cNvPr id="60434" name="TextBox 5"/>
          <p:cNvSpPr txBox="1">
            <a:spLocks noChangeArrowheads="1"/>
          </p:cNvSpPr>
          <p:nvPr/>
        </p:nvSpPr>
        <p:spPr bwMode="auto">
          <a:xfrm>
            <a:off x="5334000" y="3810000"/>
            <a:ext cx="3048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EXAMPLE: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1</a:t>
            </a:r>
            <a:r>
              <a:rPr lang="en-US" altLang="en-US" sz="2000" baseline="30000"/>
              <a:t>st</a:t>
            </a:r>
            <a:r>
              <a:rPr lang="en-US" altLang="en-US" sz="2000"/>
              <a:t> half 2002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2</a:t>
            </a:r>
            <a:r>
              <a:rPr lang="en-US" altLang="en-US" sz="2000" baseline="30000"/>
              <a:t>nd</a:t>
            </a:r>
            <a:r>
              <a:rPr lang="en-US" altLang="en-US" sz="2000"/>
              <a:t> half 2002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Annual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Annual 2004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Annual 2005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3 year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3 year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PWS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Construction Standards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Operational Requirements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Surface Water Treatment Rule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Sanitary Surveys/Improvement Priority Rule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Cross Connection Control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Source Protection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Monitoring &amp; Reporting, Water Quality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Public Notice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Operator Certification (except TNC systems)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Private systems are NOT regulated by DDW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WATER QUALITY – LEAD &amp; COPPER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72000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u="sng" dirty="0" smtClean="0"/>
              <a:t>Sample Sites: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/>
              <a:t>Tier 1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b="1" dirty="0" smtClean="0">
                <a:solidFill>
                  <a:srgbClr val="FF0000"/>
                </a:solidFill>
              </a:rPr>
              <a:t>Single family homes with copper pipes 1982-1986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/>
              <a:t>Tier 2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Multiple family homes with copper pipes 1982-1986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/>
              <a:t>Tier 3 	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Homes before 1982 with metal pipes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7200" y="1600200"/>
            <a:ext cx="4648200" cy="470693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u="sng" dirty="0" smtClean="0"/>
              <a:t>Compliance:</a:t>
            </a:r>
            <a:r>
              <a:rPr lang="en-US" u="sng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100" dirty="0" smtClean="0"/>
              <a:t>Based on the 90</a:t>
            </a:r>
            <a:r>
              <a:rPr lang="en-US" sz="3100" baseline="30000" dirty="0" smtClean="0"/>
              <a:t>th</a:t>
            </a:r>
            <a:r>
              <a:rPr lang="en-US" sz="3100" dirty="0" smtClean="0"/>
              <a:t> percentile result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100" dirty="0" smtClean="0"/>
              <a:t>Compare the 90</a:t>
            </a:r>
            <a:r>
              <a:rPr lang="en-US" sz="3100" baseline="30000" dirty="0" smtClean="0"/>
              <a:t>th</a:t>
            </a:r>
            <a:r>
              <a:rPr lang="en-US" sz="3100" dirty="0" smtClean="0"/>
              <a:t> percentiles to the Action Levels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3100" b="1" dirty="0" smtClean="0">
                <a:solidFill>
                  <a:srgbClr val="FF0000"/>
                </a:solidFill>
              </a:rPr>
              <a:t>Copper = 1300 ppb (1.3 ppm)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3100" b="1" dirty="0" smtClean="0">
                <a:solidFill>
                  <a:srgbClr val="FF0000"/>
                </a:solidFill>
              </a:rPr>
              <a:t>Lead = 15 ppb (0.015 ppm)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100" dirty="0" smtClean="0"/>
              <a:t>The result can either meet or be less than the AL to be in compliance.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WATER QUALITY – LEAD &amp; COPPER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648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u="sng" dirty="0" smtClean="0"/>
              <a:t>90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Percentile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Arrange the results from lowest to highest.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Multiply the total number of samples by 0.9.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Compare that result to the Action Level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4114800"/>
          <a:ext cx="7848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/>
                <a:gridCol w="3924300"/>
              </a:tblGrid>
              <a:tr h="732692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  <a:r>
                        <a:rPr lang="en-US" sz="2000" baseline="0" dirty="0" smtClean="0">
                          <a:solidFill>
                            <a:sysClr val="windowText" lastClr="000000"/>
                          </a:solidFill>
                        </a:rPr>
                        <a:t> PWS takes 10 samples</a:t>
                      </a:r>
                      <a:endParaRPr 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ysClr val="windowText" lastClr="000000"/>
                          </a:solidFill>
                        </a:rPr>
                        <a:t>A PWS takes 20 samples</a:t>
                      </a:r>
                      <a:endParaRPr 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326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 x 0.9 = 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 x 0.9 =</a:t>
                      </a:r>
                      <a:r>
                        <a:rPr lang="en-US" sz="2000" baseline="0" dirty="0" smtClean="0"/>
                        <a:t> 18</a:t>
                      </a:r>
                      <a:endParaRPr lang="en-US" sz="2000" dirty="0"/>
                    </a:p>
                  </a:txBody>
                  <a:tcPr/>
                </a:tc>
              </a:tr>
              <a:tr h="8206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Use the 9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 highest result to compare against the Action Level.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Use</a:t>
                      </a:r>
                      <a:r>
                        <a:rPr lang="en-US" sz="2000" baseline="0" dirty="0" smtClean="0"/>
                        <a:t> the 18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baseline="0" dirty="0" smtClean="0"/>
                        <a:t> highest result to compare against the Action Level.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WATER QUALITY – LEAD &amp; COPPER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1000" cy="502920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/>
              <a:t>Practice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5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Lead Results (ppb, </a:t>
            </a:r>
            <a:r>
              <a:rPr lang="en-US" sz="3000" dirty="0" err="1" smtClean="0"/>
              <a:t>ug</a:t>
            </a:r>
            <a:r>
              <a:rPr lang="en-US" sz="3000" dirty="0" smtClean="0"/>
              <a:t>/L): 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&lt;5, 7, 13, &lt;5, 3, 8, &lt;5, 17, 15, &lt;5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Copper Results (ppb, </a:t>
            </a:r>
            <a:r>
              <a:rPr lang="en-US" sz="3000" dirty="0" err="1" smtClean="0"/>
              <a:t>ug</a:t>
            </a:r>
            <a:r>
              <a:rPr lang="en-US" sz="3000" dirty="0" smtClean="0"/>
              <a:t>/L):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129, 1402, 876, 564, 345, 1299, 		        1395, 290, &lt;10, &lt;10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What is the 90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percentile result for lead and for copper?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Does the PWS exceed the AL for lead, copper, both, or neither?</a:t>
            </a:r>
            <a:endParaRPr lang="en-US" sz="30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/>
          </a:p>
        </p:txBody>
      </p:sp>
      <p:pic>
        <p:nvPicPr>
          <p:cNvPr id="6349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133600"/>
            <a:ext cx="2849563" cy="213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WATER QUALITY – LEAD &amp; COPPER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happens if a PWS exceeds the AL for lead or copper?</a:t>
            </a:r>
          </a:p>
          <a:p>
            <a:pPr lvl="1" eaLnBrk="1" hangingPunct="1"/>
            <a:r>
              <a:rPr lang="en-US" altLang="en-US" smtClean="0"/>
              <a:t>Corrosion control treatment</a:t>
            </a:r>
          </a:p>
          <a:p>
            <a:pPr lvl="1" eaLnBrk="1" hangingPunct="1"/>
            <a:r>
              <a:rPr lang="en-US" altLang="en-US" smtClean="0"/>
              <a:t>Public education and notification</a:t>
            </a:r>
          </a:p>
          <a:p>
            <a:pPr lvl="1" eaLnBrk="1" hangingPunct="1"/>
            <a:r>
              <a:rPr lang="en-US" altLang="en-US" smtClean="0"/>
              <a:t>Water quality parameter testing</a:t>
            </a:r>
          </a:p>
          <a:p>
            <a:pPr lvl="1" eaLnBrk="1" hangingPunct="1"/>
            <a:r>
              <a:rPr lang="en-US" altLang="en-US" smtClean="0"/>
              <a:t>Possible lead line replacement</a:t>
            </a:r>
          </a:p>
        </p:txBody>
      </p:sp>
      <p:pic>
        <p:nvPicPr>
          <p:cNvPr id="64516" name="Picture 2" descr="http://images02.olx.com/ui/2/33/87/2506268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229552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WATER QUALITY - ASBESTOS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001000" cy="52578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Distribution System Sampling</a:t>
            </a:r>
          </a:p>
          <a:p>
            <a:pPr lvl="1" eaLnBrk="1" hangingPunct="1"/>
            <a:r>
              <a:rPr lang="en-US" altLang="en-US" sz="2600" smtClean="0"/>
              <a:t>Required for </a:t>
            </a:r>
            <a:r>
              <a:rPr lang="en-US" altLang="en-US" sz="2600" b="1" smtClean="0">
                <a:solidFill>
                  <a:srgbClr val="FF0000"/>
                </a:solidFill>
              </a:rPr>
              <a:t>COM, NTNC </a:t>
            </a:r>
            <a:r>
              <a:rPr lang="en-US" altLang="en-US" sz="2600" smtClean="0"/>
              <a:t>that			      contain asbestos piping in 			            their distribution systems</a:t>
            </a:r>
          </a:p>
          <a:p>
            <a:pPr lvl="1" eaLnBrk="1" hangingPunct="1"/>
            <a:r>
              <a:rPr lang="en-US" altLang="en-US" sz="2600" b="1" smtClean="0">
                <a:solidFill>
                  <a:srgbClr val="FF0000"/>
                </a:solidFill>
              </a:rPr>
              <a:t>Samples are due once every 			      9 years.</a:t>
            </a:r>
          </a:p>
          <a:p>
            <a:pPr eaLnBrk="1" hangingPunct="1"/>
            <a:r>
              <a:rPr lang="en-US" altLang="en-US" b="1" smtClean="0"/>
              <a:t>Source Sampling</a:t>
            </a:r>
          </a:p>
          <a:p>
            <a:pPr lvl="1" eaLnBrk="1" hangingPunct="1"/>
            <a:r>
              <a:rPr lang="en-US" altLang="en-US" sz="2600" smtClean="0"/>
              <a:t>Required for </a:t>
            </a:r>
            <a:r>
              <a:rPr lang="en-US" altLang="en-US" sz="2600" b="1" smtClean="0">
                <a:solidFill>
                  <a:srgbClr val="FF0000"/>
                </a:solidFill>
              </a:rPr>
              <a:t>COM, NTNC </a:t>
            </a:r>
            <a:r>
              <a:rPr lang="en-US" altLang="en-US" sz="2600" smtClean="0"/>
              <a:t>at the source for sources in naturally occurring asbestos formations</a:t>
            </a:r>
          </a:p>
          <a:p>
            <a:pPr lvl="1" eaLnBrk="1" hangingPunct="1"/>
            <a:r>
              <a:rPr lang="en-US" altLang="en-US" sz="2600" b="1" smtClean="0">
                <a:solidFill>
                  <a:srgbClr val="FF0000"/>
                </a:solidFill>
              </a:rPr>
              <a:t>Samples are due once every 9 years.</a:t>
            </a:r>
          </a:p>
        </p:txBody>
      </p:sp>
      <p:pic>
        <p:nvPicPr>
          <p:cNvPr id="6554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0488" y="1752600"/>
            <a:ext cx="3744912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WATER QUALITY – </a:t>
            </a:r>
            <a:br>
              <a:rPr lang="en-US" altLang="en-US" sz="4000" smtClean="0"/>
            </a:br>
            <a:r>
              <a:rPr lang="en-US" altLang="en-US" sz="4000" smtClean="0"/>
              <a:t>DISINFECTION BYPRODUCTS (DBPS)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610600" cy="51816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Disinfectants (chlorine, chloramines, chlorine dioxide) react with naturally occurring material in the water to create byproducts harmful to human health.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Disinfection Byproduct (DBP) monitoring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b="1" dirty="0" smtClean="0">
                <a:solidFill>
                  <a:srgbClr val="FF0000"/>
                </a:solidFill>
              </a:rPr>
              <a:t>Required for COM, NTNC that disinfect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Types of Byproducts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Chlorine forms total </a:t>
            </a:r>
            <a:r>
              <a:rPr lang="en-US" sz="3000" dirty="0" err="1" smtClean="0"/>
              <a:t>trihalomethanes</a:t>
            </a:r>
            <a:r>
              <a:rPr lang="en-US" sz="3000" dirty="0" smtClean="0"/>
              <a:t> and   </a:t>
            </a:r>
            <a:r>
              <a:rPr lang="en-US" sz="3000" dirty="0" err="1" smtClean="0"/>
              <a:t>haloacetic</a:t>
            </a:r>
            <a:r>
              <a:rPr lang="en-US" sz="3000" dirty="0" smtClean="0"/>
              <a:t> acids.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Ozone forms bromate.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Chlorine dioxide forms chlorite.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274638"/>
            <a:ext cx="9906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DISINFECTION </a:t>
            </a:r>
            <a:r>
              <a:rPr lang="en-US" dirty="0"/>
              <a:t>BYPRODUCTS (DBPS)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Compliance is based on the average of results at each sampling location.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Maximum Contaminant Levels (MCLs)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Total </a:t>
            </a:r>
            <a:r>
              <a:rPr lang="en-US" sz="2600" b="1" dirty="0" err="1" smtClean="0">
                <a:solidFill>
                  <a:srgbClr val="FF0000"/>
                </a:solidFill>
              </a:rPr>
              <a:t>Trihalomethanes</a:t>
            </a:r>
            <a:r>
              <a:rPr lang="en-US" sz="2600" b="1" dirty="0" smtClean="0">
                <a:solidFill>
                  <a:srgbClr val="FF0000"/>
                </a:solidFill>
              </a:rPr>
              <a:t> (TTHMs) = 80 ppb (0.080 mg/L)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b="1" dirty="0" err="1" smtClean="0">
                <a:solidFill>
                  <a:srgbClr val="FF0000"/>
                </a:solidFill>
              </a:rPr>
              <a:t>Haloacetic</a:t>
            </a:r>
            <a:r>
              <a:rPr lang="en-US" sz="2600" b="1" dirty="0" smtClean="0">
                <a:solidFill>
                  <a:srgbClr val="FF0000"/>
                </a:solidFill>
              </a:rPr>
              <a:t> Acids (HAAs) = 60 ppb (0.060 mg/L)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Sampling frequency: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Sampling varies from quarterly to annually based on the nature of the PWSs sources and population served.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Reduced monitoring is allowed based on sample results.  However, only very small groundwater PWSs (less than 500 population) will be reduced to every 3 years.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</a:t>
            </a:r>
            <a:br>
              <a:rPr lang="en-US" dirty="0"/>
            </a:br>
            <a:r>
              <a:rPr lang="en-US" dirty="0"/>
              <a:t>DISINFECTION BYPRODUCTS (DBPS)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sampling plan is required!</a:t>
            </a:r>
          </a:p>
          <a:p>
            <a:pPr lvl="1" eaLnBrk="1" hangingPunct="1"/>
            <a:r>
              <a:rPr lang="en-US" altLang="en-US" smtClean="0"/>
              <a:t>The number of samples is based on the population served.</a:t>
            </a:r>
          </a:p>
          <a:p>
            <a:pPr lvl="1" eaLnBrk="1" hangingPunct="1"/>
            <a:r>
              <a:rPr lang="en-US" altLang="en-US" b="1" smtClean="0">
                <a:solidFill>
                  <a:srgbClr val="FF0000"/>
                </a:solidFill>
              </a:rPr>
              <a:t>Must submit a sampling site plan for PWS that did not do the IDSE (Very Small Systems, 40/30 waiver)</a:t>
            </a:r>
          </a:p>
          <a:p>
            <a:pPr eaLnBrk="1" hangingPunct="1"/>
            <a:r>
              <a:rPr lang="en-US" altLang="en-US" smtClean="0"/>
              <a:t>Consecutive PWSs are on the same sampling frequency and start date as the largest PWS in the group.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</a:t>
            </a:r>
            <a:r>
              <a:rPr lang="en-US" dirty="0" smtClean="0"/>
              <a:t>DISINFECTION </a:t>
            </a:r>
            <a:r>
              <a:rPr lang="en-US" dirty="0"/>
              <a:t>BYPRODUCTS (DBPS)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Maximum Residual Disinfection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Level (MRDL) of 4.0 mg/L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Groundwater PWS </a:t>
            </a:r>
            <a:r>
              <a:rPr lang="en-US" dirty="0"/>
              <a:t>m</a:t>
            </a:r>
            <a:r>
              <a:rPr lang="en-US" dirty="0" smtClean="0"/>
              <a:t>easure residual 3 times/week where coliform samples are taken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Surface water plants must continuously monitor disinfectant residuals.  Grab samples are allowed for PWS serving less than 3,300 people if approved by DDW.</a:t>
            </a:r>
            <a:endParaRPr lang="en-US" dirty="0"/>
          </a:p>
        </p:txBody>
      </p:sp>
      <p:sp>
        <p:nvSpPr>
          <p:cNvPr id="69636" name="AutoShape 2" descr="data:image/jpeg;base64,/9j/4AAQSkZJRgABAQAAAQABAAD/2wCEAAkGBxITEhUTExQWFhIUFxcaFxgYFxocHxoYHBgcHRggHBgfHSggGBsmHRgdLTEhJikrLi4wHiIzODMtQygtLjcBCgoKDg0OFxAQGiwkHyQsLCwuLCwsMCwsLCwsLCw3LCwsLCwvLCwsNyssLCwsLCwsLCwuLi4sLCwsNywsLC44LP/AABEIAHoAegMBIgACEQEDEQH/xAAbAAACAwEBAQAAAAAAAAAAAAAABAMFBgIBB//EAEAQAAIAAwQGBgcHAgcBAAAAAAECAAMRBBIhMQVBUWFxgQYTIjKRoRQzQlJicrEjc4KSorLBU+EkNLPC0fDxB//EABoBAQEAAwEBAAAAAAAAAAAAAAABAgMEBQb/xAAhEQEBAAIBAwUBAAAAAAAAAAAAAQIRAxIxUQQFISJBE//aAAwDAQACEQMRAD8A+4wQQQBBBBAEERT7QqCrEAb9Z2Dad0L+kzG7kug96Ybv6aEnnSAdiN7QgYKWUM2QJAJ4DXC4s8096bT5EA/deMZrTPRGbNtAmCb2TdqW7y02UFDuyipWxghP0WYO7Ob8QUj6A+cedZOXvKrjahun8jVH6oinYIXs9sRyQDRhmpFGHI6t+UMQBBBBAEEEEAQQQQBCk+1EtclgFxmT3U47T8P0zjL9K+kNpk2gSpQAW6KdmpYnZzjSWi0yrLJvP2VHMlj9STF0m01nsSqbxJeZ7zZ8hko3CO7RakSl5gCchmTwUYnlFdYdKelLWQbqA0ZyMQcDRV20OZw3GLCzWREqQO0c2OJPE5mIIvS3PdlNxYhf7+UZbTlr0gLUolqwXs3QoLIdt5ro51pSNdaLXLTvuoJyBOJ4DMxm9K9MhKniWsssgu3iaqcdikbPGLEq/wDSJo70r8jg/W7Hcm3Ixu1Kv7rC6TwBz5VjyVpCUxuhwGOStVT+VqGJp0lXF1gGB1GIyc2mzK47QyyORB2g5gwv1zSsJhvS9UzWPnGz4vGmccTmaQpepaSoJYE9pAMyD7Q3HHfqjjROnJFpvCWSSuYYUwP1EEWkEYjSGnJ9ntfUS1+yDKFUitQ1MjnSpNNmUbeBLsQQQQURHaZwRSxyArx3DeYkhO19qZLTUKu34aXf1Gv4YDqxWagvOB1jG8x2HYDsAwhPS9jW1VkGoRSC7DMN7KiuFdZ3U2xYWyfcRmpUgYDaTgo5mgjyxyLiAE1bNjtY4k+MEKaK0bKskoqpN2pZmYjOmZyGQiQB5uOMuXqGTNxPsDdnwgA616n1cs4fE4zPBdW+uwR3pPSCSEvNUkkBVUVZ2OSqNZP94WiWz2VE7qgVzOs8TmYin6Pku4mOil1yYjEbIqvRZ87tT5hlocpMpqUHxzR2mb5bo45x6ej1l1ylJ2mpPiTWOHP3Djxupus+heTZSsKMAQdRFRCpsrJjKOH9NjgeBzQ+W6K06JZMbPNeW3usTMlncUY1A+UqYc0XpQuxlTV6ueoqVrUMvvI3tLXmNcbuH1WHL8Tv4S46MVSfLdCDQgq6nAioxB5HOKnR+g5diYzELMrYPeoSq1wIoBgNe7HVFrbZZU9ag7SjtD3k1jiMxvw1wyrBlqMVYeIMdDFzPkK4IYAginjsMRWCaSCjd+WaHePZbmPOo1Rzo4lb0o5yzhvQ4r/I/DBaOzNRtT1Q+BZfoRzgHIIIIKITsorNmtsuJyAvfVzDkKWDOb94foIDy24vKXaxY/hH/JES22fclu+ZVSQNp1DmYyNt0xahpBZYXshgoW7mjFbzV5VrqpGq0p3B95K/1FiptLZJFxFXOgxO06zzMUtj+2nzJ7YrLLSpI1CmEx/mLVXgu8xfmKHox/lZR1laniSSfMxwe4Z3Hj1P1nhPlaRzfGVRWKD/AOhW2bJ0bapskkTFlG6RmKkAkbwCTXVSFdB6AsQsVnYqgoJM3rjS8ZlVYMZhxJLYHHGtNceRMPr1XzpsaoMIr9N2VmQTJfr5JvyztIzQ/C4wPGuqMx0FUDSGl6AD7eTl92Y3EW74s5ZfFO6SxWlZstJi911DDgRWItHYX5fuPh8rAMPCpHKFOih/wybmmAcBMYL5AQ5K9fM+7l/umR9HLubaXk3Cch99WU8qEfzBpYfZMda0ccUYN/EZnplpa0yp8oS17IF5TdreY1BHgct8ae0sTIYsKEyzUbDdxjJNmwYIjs/dXgPpEkRRFDo7Tkg2iZJDdoubuGBIUBgDtqDF9GbldHZMm1pOF7tF6AnBXIqKbqXvKKlXFqwmym+dfEV+qx1pOWWlPd7wF5fmU3l8wI90hKLIbvfWjL8y4gc8ucSyJodQy5MKiIr2VMDKGGIYAjgYo9DG402znvSnLLvlTCWQjcDeXisWVjNxjKOWLS966xxU+RG+IdMaOZys2UQs+XW6TkynvI+u6acjQxz+q4f64anf8XG6TTZYYFWAKsCCDiCDmCNYinkdFrKiqiq4lqwZZfWzLgIIYUS9dABA7NKboZsml0ZurmDqZ/8ATfAnehymLvXnSLGPCszwuruNqt0doORImzp0tWEy0ENNJdyGIyN0khcDqAifS1s6mUz0q2SLrZ2wRRvLECC3aTlSu+wvHuoMWY7FQdpjwERWCxzJsxZ89bgT1Uo0JUkUvuRhfocAO7jmTG/0/BnzZS3t5S3R/RFk6qTLlk1KKATtb2j41gsXaea+osFHBBj+ot4R3bp5VaLi7YIN+3gMzwiSzSQihRqGe06zzMe81ILRjNlD3b7eV0fuMJ9JdLypEsq5N6YrBQBXVnwxhuxm+7zNXcTgvePNq8gIrukehpdpeUrEhheJK6kpjn8V3zipVxZJyuishqhAIO0RNENjsqykWWgoqAARNEURBbZBdCAaMKFTsYYjlt3RPBAQ2WeHUNSm0bCMweBhRpqyGN8hZLkkMTQI2sE6gcxvqNkdz/smMwerb1g2HU45Z8jqMQ9INGekyDLDXSSCDmMNu6CGm6uegKOCK1V0INCNYOXKOZVrKkJNoram9luB1H4Tjxiq6P2FrFLKTDeVmvXxWikgChGoYd7LbSL5lVhQ0ZTzBiji12SXNW7MRXXYwBHnFcejVm1IwGxZkwDwDUhv0C76t3TdUMvgwNOREZbTmj9INalZGJXs3WU3VXbeW9/75ROmXuW6amxaLkyamXLVScyBieLZmJLRa1U3R2nOSDPn7o3nCI/RHPfmsRsQBB44t4NE8izqgooA27+JzMFRWeQQTMmEFyOSrsH8nX4CF30gk37ORMVmOBZWBuDWTTXs38INJv1qPIl4s6lWIySopUnb8OcV3RXo21lZ2ZwxYAAAECgOvfFRoJaBVAGCqKchCth7RaafawT5BkeZqeFI8tB61urXuD1h/wBgO069g4w6BEV7BBBAEEEEAQh1bSe4C0rWoxKfKNa/Dns2Q/BARS56Mt4MCp11iA2GmMpjLOwYqeK6uVIpOmOgpk8KZIFQTfWt29lQnUSMfGLDRKT5ElEmL1hUYsjAnmDStN1YqG+snDNFb5Wp5EfzGZ0z0rnyrSJYlAL2aq2LNXYQacM4040lK1tdOxwU/cBA1okEhi0skZGq1HOBXnXzTlKp87j6LWPPRXf1j4e6nZHNu8fEDdHTaSkj21J2A1PgKmPPS3b1ctvmfsDwPa8ogYlKqi6tABqFMIVae03syzRNcz6hNp+LIb4zGhejVoW1GZOIMvtFu1W/XKo2Vxx2RtAIpHEiSqKFUUA/7zMSQQRFEEEEAQQQQBBBBAEEEEB4RHHUJ7q+AiSCA8VQMhSPYIIAggggCCCCAII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9637" name="AutoShape 4" descr="data:image/jpeg;base64,/9j/4AAQSkZJRgABAQAAAQABAAD/2wCEAAkGBxITEhUTExQWFhIUFxcaFxgYFxocHxoYHBgcHRggHBgfHSggGBsmHRgdLTEhJikrLi4wHiIzODMtQygtLjcBCgoKDg0OFxAQGiwkHyQsLCwuLCwsMCwsLCwsLCw3LCwsLCwvLCwsNyssLCwsLCwsLCwuLi4sLCwsNywsLC44LP/AABEIAHoAegMBIgACEQEDEQH/xAAbAAACAwEBAQAAAAAAAAAAAAAABAMFBgIBB//EAEAQAAIAAwQGBgcHAgcBAAAAAAECAAMRBBIhMQVBUWFxgQYTIjKRoRQzQlJicrEjc4KSorLBU+EkNLPC0fDxB//EABoBAQEAAwEBAAAAAAAAAAAAAAABAgMEBQb/xAAhEQEBAAIBAwUBAAAAAAAAAAAAAQIRAxIxUQQFISJBE//aAAwDAQACEQMRAD8A+4wQQQBBBBAEERT7QqCrEAb9Z2Dad0L+kzG7kug96Ybv6aEnnSAdiN7QgYKWUM2QJAJ4DXC4s8096bT5EA/deMZrTPRGbNtAmCb2TdqW7y02UFDuyipWxghP0WYO7Ob8QUj6A+cedZOXvKrjahun8jVH6oinYIXs9sRyQDRhmpFGHI6t+UMQBBBBAEEEEAQQQQBCk+1EtclgFxmT3U47T8P0zjL9K+kNpk2gSpQAW6KdmpYnZzjSWi0yrLJvP2VHMlj9STF0m01nsSqbxJeZ7zZ8hko3CO7RakSl5gCchmTwUYnlFdYdKelLWQbqA0ZyMQcDRV20OZw3GLCzWREqQO0c2OJPE5mIIvS3PdlNxYhf7+UZbTlr0gLUolqwXs3QoLIdt5ro51pSNdaLXLTvuoJyBOJ4DMxm9K9MhKniWsssgu3iaqcdikbPGLEq/wDSJo70r8jg/W7Hcm3Ixu1Kv7rC6TwBz5VjyVpCUxuhwGOStVT+VqGJp0lXF1gGB1GIyc2mzK47QyyORB2g5gwv1zSsJhvS9UzWPnGz4vGmccTmaQpepaSoJYE9pAMyD7Q3HHfqjjROnJFpvCWSSuYYUwP1EEWkEYjSGnJ9ntfUS1+yDKFUitQ1MjnSpNNmUbeBLsQQQQURHaZwRSxyArx3DeYkhO19qZLTUKu34aXf1Gv4YDqxWagvOB1jG8x2HYDsAwhPS9jW1VkGoRSC7DMN7KiuFdZ3U2xYWyfcRmpUgYDaTgo5mgjyxyLiAE1bNjtY4k+MEKaK0bKskoqpN2pZmYjOmZyGQiQB5uOMuXqGTNxPsDdnwgA616n1cs4fE4zPBdW+uwR3pPSCSEvNUkkBVUVZ2OSqNZP94WiWz2VE7qgVzOs8TmYin6Pku4mOil1yYjEbIqvRZ87tT5hlocpMpqUHxzR2mb5bo45x6ej1l1ylJ2mpPiTWOHP3Djxupus+heTZSsKMAQdRFRCpsrJjKOH9NjgeBzQ+W6K06JZMbPNeW3usTMlncUY1A+UqYc0XpQuxlTV6ueoqVrUMvvI3tLXmNcbuH1WHL8Tv4S46MVSfLdCDQgq6nAioxB5HOKnR+g5diYzELMrYPeoSq1wIoBgNe7HVFrbZZU9ag7SjtD3k1jiMxvw1wyrBlqMVYeIMdDFzPkK4IYAginjsMRWCaSCjd+WaHePZbmPOo1Rzo4lb0o5yzhvQ4r/I/DBaOzNRtT1Q+BZfoRzgHIIIIKITsorNmtsuJyAvfVzDkKWDOb94foIDy24vKXaxY/hH/JES22fclu+ZVSQNp1DmYyNt0xahpBZYXshgoW7mjFbzV5VrqpGq0p3B95K/1FiptLZJFxFXOgxO06zzMUtj+2nzJ7YrLLSpI1CmEx/mLVXgu8xfmKHox/lZR1laniSSfMxwe4Z3Hj1P1nhPlaRzfGVRWKD/AOhW2bJ0bapskkTFlG6RmKkAkbwCTXVSFdB6AsQsVnYqgoJM3rjS8ZlVYMZhxJLYHHGtNceRMPr1XzpsaoMIr9N2VmQTJfr5JvyztIzQ/C4wPGuqMx0FUDSGl6AD7eTl92Y3EW74s5ZfFO6SxWlZstJi911DDgRWItHYX5fuPh8rAMPCpHKFOih/wybmmAcBMYL5AQ5K9fM+7l/umR9HLubaXk3Cch99WU8qEfzBpYfZMda0ccUYN/EZnplpa0yp8oS17IF5TdreY1BHgct8ae0sTIYsKEyzUbDdxjJNmwYIjs/dXgPpEkRRFDo7Tkg2iZJDdoubuGBIUBgDtqDF9GbldHZMm1pOF7tF6AnBXIqKbqXvKKlXFqwmym+dfEV+qx1pOWWlPd7wF5fmU3l8wI90hKLIbvfWjL8y4gc8ucSyJodQy5MKiIr2VMDKGGIYAjgYo9DG402znvSnLLvlTCWQjcDeXisWVjNxjKOWLS966xxU+RG+IdMaOZys2UQs+XW6TkynvI+u6acjQxz+q4f64anf8XG6TTZYYFWAKsCCDiCDmCNYinkdFrKiqiq4lqwZZfWzLgIIYUS9dABA7NKboZsml0ZurmDqZ/8ATfAnehymLvXnSLGPCszwuruNqt0doORImzp0tWEy0ENNJdyGIyN0khcDqAifS1s6mUz0q2SLrZ2wRRvLECC3aTlSu+wvHuoMWY7FQdpjwERWCxzJsxZ89bgT1Uo0JUkUvuRhfocAO7jmTG/0/BnzZS3t5S3R/RFk6qTLlk1KKATtb2j41gsXaea+osFHBBj+ot4R3bp5VaLi7YIN+3gMzwiSzSQihRqGe06zzMe81ILRjNlD3b7eV0fuMJ9JdLypEsq5N6YrBQBXVnwxhuxm+7zNXcTgvePNq8gIrukehpdpeUrEhheJK6kpjn8V3zipVxZJyuishqhAIO0RNENjsqykWWgoqAARNEURBbZBdCAaMKFTsYYjlt3RPBAQ2WeHUNSm0bCMweBhRpqyGN8hZLkkMTQI2sE6gcxvqNkdz/smMwerb1g2HU45Z8jqMQ9INGekyDLDXSSCDmMNu6CGm6uegKOCK1V0INCNYOXKOZVrKkJNoram9luB1H4Tjxiq6P2FrFLKTDeVmvXxWikgChGoYd7LbSL5lVhQ0ZTzBiji12SXNW7MRXXYwBHnFcejVm1IwGxZkwDwDUhv0C76t3TdUMvgwNOREZbTmj9INalZGJXs3WU3VXbeW9/75ROmXuW6amxaLkyamXLVScyBieLZmJLRa1U3R2nOSDPn7o3nCI/RHPfmsRsQBB44t4NE8izqgooA27+JzMFRWeQQTMmEFyOSrsH8nX4CF30gk37ORMVmOBZWBuDWTTXs38INJv1qPIl4s6lWIySopUnb8OcV3RXo21lZ2ZwxYAAAECgOvfFRoJaBVAGCqKchCth7RaafawT5BkeZqeFI8tB61urXuD1h/wBgO069g4w6BEV7BBBAEEEEAQh1bSe4C0rWoxKfKNa/Dns2Q/BARS56Mt4MCp11iA2GmMpjLOwYqeK6uVIpOmOgpk8KZIFQTfWt29lQnUSMfGLDRKT5ElEmL1hUYsjAnmDStN1YqG+snDNFb5Wp5EfzGZ0z0rnyrSJYlAL2aq2LNXYQacM4040lK1tdOxwU/cBA1okEhi0skZGq1HOBXnXzTlKp87j6LWPPRXf1j4e6nZHNu8fEDdHTaSkj21J2A1PgKmPPS3b1ctvmfsDwPa8ogYlKqi6tABqFMIVae03syzRNcz6hNp+LIb4zGhejVoW1GZOIMvtFu1W/XKo2Vxx2RtAIpHEiSqKFUUA/7zMSQQRFEEEEAQQQQBBBBAEEEEB4RHHUJ7q+AiSCA8VQMhSPYIIAggggCCCCAIIIID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9638" name="Picture 6" descr="http://ispchlorine.lsu.edu/Images/chlorine%20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14400"/>
            <a:ext cx="16954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</a:t>
            </a:r>
            <a:br>
              <a:rPr lang="en-US" dirty="0"/>
            </a:br>
            <a:r>
              <a:rPr lang="en-US" dirty="0"/>
              <a:t>DISINFECTION BYPRODUCTS (DBPS)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mtClean="0"/>
              <a:t>There is additional monitoring for Conventional Surface Water Treatment Plants:</a:t>
            </a:r>
          </a:p>
          <a:p>
            <a:pPr lvl="1" eaLnBrk="1" hangingPunct="1"/>
            <a:r>
              <a:rPr lang="en-US" altLang="en-US" smtClean="0"/>
              <a:t>Raw water alkalinity</a:t>
            </a:r>
          </a:p>
          <a:p>
            <a:pPr lvl="1" eaLnBrk="1" hangingPunct="1"/>
            <a:r>
              <a:rPr lang="en-US" altLang="en-US" smtClean="0"/>
              <a:t>Raw and finished water Total Organic Carbon (TOC)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Submit quarterly reports to DDW 		 due by the 10</a:t>
            </a:r>
            <a:r>
              <a:rPr lang="en-US" altLang="en-US" b="1" baseline="30000" smtClean="0">
                <a:solidFill>
                  <a:srgbClr val="FF0000"/>
                </a:solidFill>
              </a:rPr>
              <a:t>th</a:t>
            </a:r>
            <a:r>
              <a:rPr lang="en-US" altLang="en-US" b="1" smtClean="0">
                <a:solidFill>
                  <a:srgbClr val="FF0000"/>
                </a:solidFill>
              </a:rPr>
              <a:t> day following the 		  end of the quarter</a:t>
            </a:r>
            <a:r>
              <a:rPr lang="en-US" altLang="en-US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0660" name="Picture 2" descr="C:\Program Files (x86)\Microsoft Office\MEDIA\CAGCAT10\j023413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37063"/>
            <a:ext cx="19812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-6096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CONSTRUCTION STANDARDS 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6238"/>
            <a:ext cx="8305800" cy="4525962"/>
          </a:xfrm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Purpose:  to provide a safe and reliable 	          supply of drinking water.</a:t>
            </a:r>
          </a:p>
          <a:p>
            <a:pPr eaLnBrk="1" hangingPunct="1"/>
            <a:r>
              <a:rPr lang="en-US" altLang="en-US" smtClean="0"/>
              <a:t>Apply to:  Source development, water treatment, water quantity, water storage, pump		      stations, and distribution systems.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Plans for drinking water projects 			   must be submitted to DDW for review.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60875"/>
            <a:ext cx="20923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facil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"/>
            <a:ext cx="1935163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2" b="24304"/>
          <a:stretch>
            <a:fillRect/>
          </a:stretch>
        </p:blipFill>
        <p:spPr>
          <a:xfrm>
            <a:off x="6203950" y="3124200"/>
            <a:ext cx="2863850" cy="1246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WATER QUALITY – TREATMENT 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Chlorination, Fluoridation Report Forms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Daily readings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Volume of water treated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Amount of chemical used, residual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Surface Water Treatment Plant Report Forms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Continuous turbidity readings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err="1" smtClean="0">
                <a:solidFill>
                  <a:srgbClr val="FF0000"/>
                </a:solidFill>
              </a:rPr>
              <a:t>Clearwell</a:t>
            </a:r>
            <a:r>
              <a:rPr lang="en-US" b="1" dirty="0" smtClean="0">
                <a:solidFill>
                  <a:srgbClr val="FF0000"/>
                </a:solidFill>
              </a:rPr>
              <a:t> is an appropriate place to take turbidity samples.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Volume of treated water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Type and amounts of chemicals used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Continuous chlorine residuals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WATER QUALITY - FLUORIDE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5410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Maximum Contaminant Level (MCL) = 4.0mg/L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Secondary MCL = 2.0mg/L </a:t>
            </a:r>
            <a:r>
              <a:rPr lang="en-US" dirty="0" smtClean="0"/>
              <a:t>(If a PWS is over this level, they must notify the public.)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Plan review &amp; operating permit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Monthly reports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Field test = </a:t>
            </a:r>
            <a:r>
              <a:rPr lang="en-US" b="1" dirty="0" smtClean="0">
                <a:solidFill>
                  <a:srgbClr val="FF0000"/>
                </a:solidFill>
              </a:rPr>
              <a:t>SPADNS for daily fluoride residual concentrations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Fluoride chemical addition is currently on a 		   county basis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Treatment Chemicals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Sodium Fluoride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err="1" smtClean="0"/>
              <a:t>Fluorosilicic</a:t>
            </a:r>
            <a:r>
              <a:rPr lang="en-US" sz="2600" dirty="0" smtClean="0"/>
              <a:t> acid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Sodium </a:t>
            </a:r>
            <a:r>
              <a:rPr lang="en-US" sz="2600" dirty="0" err="1" smtClean="0"/>
              <a:t>silicofluoride</a:t>
            </a:r>
            <a:endParaRPr lang="en-US" sz="2600" dirty="0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/>
              <a:t>Sodium fluorosilicate</a:t>
            </a:r>
          </a:p>
        </p:txBody>
      </p:sp>
      <p:pic>
        <p:nvPicPr>
          <p:cNvPr id="7270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r="16296"/>
          <a:stretch>
            <a:fillRect/>
          </a:stretch>
        </p:blipFill>
        <p:spPr>
          <a:xfrm>
            <a:off x="7239000" y="3810000"/>
            <a:ext cx="1571625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WATER QUALITY - STANDARDS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458200" cy="4953000"/>
          </a:xfrm>
        </p:spPr>
        <p:txBody>
          <a:bodyPr/>
          <a:lstStyle/>
          <a:p>
            <a:pPr eaLnBrk="1" hangingPunct="1"/>
            <a:r>
              <a:rPr lang="en-US" altLang="en-US" smtClean="0"/>
              <a:t>All chemical added to drinking water must be National Sanitation (NSF) Standard 60 			       approved.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Turbidity for groundwater source 			      not UDI is 5.0 NTU.</a:t>
            </a:r>
          </a:p>
          <a:p>
            <a:pPr eaLnBrk="1" hangingPunct="1"/>
            <a:r>
              <a:rPr lang="en-US" altLang="en-US" smtClean="0"/>
              <a:t>Turbidity for surface water/UDI 		           treated water is less than or equal to </a:t>
            </a:r>
            <a:r>
              <a:rPr lang="en-US" altLang="en-US" b="1" smtClean="0">
                <a:solidFill>
                  <a:srgbClr val="FF0000"/>
                </a:solidFill>
              </a:rPr>
              <a:t>0.34 NTU </a:t>
            </a:r>
            <a:r>
              <a:rPr lang="en-US" altLang="en-US" smtClean="0"/>
              <a:t>in 95% of the results, max </a:t>
            </a:r>
            <a:r>
              <a:rPr lang="en-US" altLang="en-US" b="1" smtClean="0">
                <a:solidFill>
                  <a:srgbClr val="FF0000"/>
                </a:solidFill>
              </a:rPr>
              <a:t>1.0 NTU</a:t>
            </a:r>
            <a:r>
              <a:rPr lang="en-US" altLang="en-US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Chlorine MCL is 4.0mg/L (MRDL)</a:t>
            </a:r>
          </a:p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Reservoir disinfected to AWWA C 652 Standard</a:t>
            </a:r>
          </a:p>
        </p:txBody>
      </p:sp>
      <p:pic>
        <p:nvPicPr>
          <p:cNvPr id="7373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905000"/>
            <a:ext cx="2855913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WATER QUALITY – SOURCE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419600" cy="48768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May group sources if: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They mix before entering the distribution system.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2 or more wells in the same aquifer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PWS required to keep chemical results for 10 years</a:t>
            </a:r>
            <a:endParaRPr lang="en-US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Report results to DDW within </a:t>
            </a:r>
            <a:r>
              <a:rPr lang="en-US" b="1" dirty="0" smtClean="0">
                <a:solidFill>
                  <a:srgbClr val="FF0000"/>
                </a:solidFill>
              </a:rPr>
              <a:t>40 days </a:t>
            </a:r>
            <a:r>
              <a:rPr lang="en-US" dirty="0" smtClean="0"/>
              <a:t>of receipt</a:t>
            </a:r>
            <a:endParaRPr lang="en-US" dirty="0"/>
          </a:p>
        </p:txBody>
      </p:sp>
      <p:sp>
        <p:nvSpPr>
          <p:cNvPr id="74756" name="Content Placeholder 2"/>
          <p:cNvSpPr txBox="1">
            <a:spLocks/>
          </p:cNvSpPr>
          <p:nvPr/>
        </p:nvSpPr>
        <p:spPr bwMode="auto">
          <a:xfrm>
            <a:off x="5257800" y="1524000"/>
            <a:ext cx="4114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000"/>
              <a:t>Asbestos</a:t>
            </a:r>
          </a:p>
          <a:p>
            <a:pPr eaLnBrk="1" hangingPunct="1"/>
            <a:r>
              <a:rPr lang="en-US" altLang="en-US" sz="3000"/>
              <a:t>Inorganics &amp; Metals</a:t>
            </a:r>
          </a:p>
          <a:p>
            <a:pPr eaLnBrk="1" hangingPunct="1"/>
            <a:r>
              <a:rPr lang="en-US" altLang="en-US" sz="3000"/>
              <a:t>Nitrate</a:t>
            </a:r>
          </a:p>
          <a:p>
            <a:pPr eaLnBrk="1" hangingPunct="1"/>
            <a:r>
              <a:rPr lang="en-US" altLang="en-US" sz="3000"/>
              <a:t>Nitrite</a:t>
            </a:r>
          </a:p>
          <a:p>
            <a:pPr eaLnBrk="1" hangingPunct="1"/>
            <a:r>
              <a:rPr lang="en-US" altLang="en-US" sz="3000"/>
              <a:t>Sulfate</a:t>
            </a:r>
          </a:p>
          <a:p>
            <a:pPr eaLnBrk="1" hangingPunct="1"/>
            <a:r>
              <a:rPr lang="en-US" altLang="en-US" sz="3000"/>
              <a:t>VOCs</a:t>
            </a:r>
          </a:p>
          <a:p>
            <a:pPr eaLnBrk="1" hangingPunct="1"/>
            <a:r>
              <a:rPr lang="en-US" altLang="en-US" sz="3000"/>
              <a:t>Pesticides</a:t>
            </a:r>
          </a:p>
          <a:p>
            <a:pPr eaLnBrk="1" hangingPunct="1"/>
            <a:r>
              <a:rPr lang="en-US" altLang="en-US" sz="3000"/>
              <a:t>Radionuclides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SOURCE SAMPLES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66800" y="1644650"/>
          <a:ext cx="6858000" cy="193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</a:tblGrid>
              <a:tr h="68883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Systems that</a:t>
                      </a:r>
                      <a:r>
                        <a:rPr lang="en-US" sz="1800" baseline="0" dirty="0" smtClean="0"/>
                        <a:t> must sample</a:t>
                      </a:r>
                      <a:endParaRPr lang="en-US" sz="1800" dirty="0"/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 sampling frequency</a:t>
                      </a:r>
                      <a:endParaRPr lang="en-US" sz="1800" dirty="0"/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 sampling frequency</a:t>
                      </a:r>
                      <a:endParaRPr lang="en-US" sz="1800" dirty="0"/>
                    </a:p>
                  </a:txBody>
                  <a:tcPr marT="45702" marB="45702"/>
                </a:tc>
              </a:tr>
              <a:tr h="12479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COM,</a:t>
                      </a:r>
                      <a:r>
                        <a:rPr lang="en-US" sz="1800" baseline="0" dirty="0" smtClean="0"/>
                        <a:t> NTNC</a:t>
                      </a:r>
                      <a:endParaRPr lang="en-US" sz="1800" dirty="0"/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SW = Annual</a:t>
                      </a:r>
                    </a:p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GW =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Every 3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</a:rPr>
                        <a:t>yrs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Once</a:t>
                      </a:r>
                      <a:r>
                        <a:rPr lang="en-US" sz="1800" baseline="0" dirty="0" smtClean="0"/>
                        <a:t> every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9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</a:rPr>
                        <a:t>yrs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smtClean="0"/>
                        <a:t>based on all previous rounds &lt;75% of MCL</a:t>
                      </a:r>
                      <a:endParaRPr lang="en-US" sz="1800" dirty="0"/>
                    </a:p>
                  </a:txBody>
                  <a:tcPr marT="45702" marB="45702"/>
                </a:tc>
              </a:tr>
            </a:tbl>
          </a:graphicData>
        </a:graphic>
      </p:graphicFrame>
      <p:sp>
        <p:nvSpPr>
          <p:cNvPr id="75793" name="TextBox 6"/>
          <p:cNvSpPr txBox="1">
            <a:spLocks noChangeArrowheads="1"/>
          </p:cNvSpPr>
          <p:nvPr/>
        </p:nvSpPr>
        <p:spPr bwMode="auto">
          <a:xfrm>
            <a:off x="2819400" y="1293813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Inorganics &amp; Metals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43000" y="4267200"/>
          <a:ext cx="6781800" cy="200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0600"/>
                <a:gridCol w="2260600"/>
                <a:gridCol w="2260600"/>
              </a:tblGrid>
              <a:tr h="7136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Systems that</a:t>
                      </a:r>
                      <a:r>
                        <a:rPr lang="en-US" sz="1800" baseline="0" dirty="0" smtClean="0"/>
                        <a:t> must sample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 sampling frequency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 sampling frequency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12929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TNC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Every 3 </a:t>
                      </a:r>
                      <a:r>
                        <a:rPr lang="en-US" sz="1800" b="1" dirty="0" err="1" smtClean="0">
                          <a:solidFill>
                            <a:srgbClr val="FF0000"/>
                          </a:solidFill>
                        </a:rPr>
                        <a:t>yrs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Once</a:t>
                      </a:r>
                      <a:r>
                        <a:rPr lang="en-US" sz="1800" baseline="0" dirty="0" smtClean="0"/>
                        <a:t> every 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9 </a:t>
                      </a:r>
                      <a:r>
                        <a:rPr lang="en-US" sz="1800" b="1" baseline="0" dirty="0" err="1" smtClean="0">
                          <a:solidFill>
                            <a:srgbClr val="FF0000"/>
                          </a:solidFill>
                        </a:rPr>
                        <a:t>yrs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aseline="0" dirty="0" smtClean="0"/>
                        <a:t>based on all previous results &lt;75% of MCL</a:t>
                      </a:r>
                      <a:endParaRPr 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75808" name="TextBox 8"/>
          <p:cNvSpPr txBox="1">
            <a:spLocks noChangeArrowheads="1"/>
          </p:cNvSpPr>
          <p:nvPr/>
        </p:nvSpPr>
        <p:spPr bwMode="auto">
          <a:xfrm>
            <a:off x="2968625" y="38862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Sulfate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SOURCE SAMPLES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400" y="1674813"/>
          <a:ext cx="6477000" cy="2074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00"/>
                <a:gridCol w="2159000"/>
                <a:gridCol w="2159000"/>
              </a:tblGrid>
              <a:tr h="7379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Systems that</a:t>
                      </a:r>
                      <a:r>
                        <a:rPr lang="en-US" sz="1800" baseline="0" dirty="0" smtClean="0"/>
                        <a:t> must sample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 sampling frequency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 sampling frequency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133690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COM,</a:t>
                      </a:r>
                      <a:r>
                        <a:rPr lang="en-US" sz="1800" baseline="0" dirty="0" smtClean="0"/>
                        <a:t> NTNC, TNC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SW = Quarterly</a:t>
                      </a:r>
                    </a:p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GW =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Annual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SW = Annual</a:t>
                      </a:r>
                    </a:p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NO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OTHER REDUCTIONS ALLOWED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3" marB="45713"/>
                </a:tc>
              </a:tr>
            </a:tbl>
          </a:graphicData>
        </a:graphic>
      </p:graphicFrame>
      <p:sp>
        <p:nvSpPr>
          <p:cNvPr id="76817" name="TextBox 6"/>
          <p:cNvSpPr txBox="1">
            <a:spLocks noChangeArrowheads="1"/>
          </p:cNvSpPr>
          <p:nvPr/>
        </p:nvSpPr>
        <p:spPr bwMode="auto">
          <a:xfrm>
            <a:off x="2819400" y="1293813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Nitrate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71600" y="4419600"/>
          <a:ext cx="6324601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323"/>
                <a:gridCol w="2398078"/>
                <a:gridCol w="2108200"/>
              </a:tblGrid>
              <a:tr h="731747">
                <a:tc>
                  <a:txBody>
                    <a:bodyPr/>
                    <a:lstStyle/>
                    <a:p>
                      <a:r>
                        <a:rPr lang="en-US" dirty="0" smtClean="0"/>
                        <a:t>Systems that</a:t>
                      </a:r>
                      <a:r>
                        <a:rPr lang="en-US" baseline="0" dirty="0" smtClean="0"/>
                        <a:t> must 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Initial sampling 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sampling frequency</a:t>
                      </a:r>
                      <a:endParaRPr lang="en-US" dirty="0"/>
                    </a:p>
                  </a:txBody>
                  <a:tcPr/>
                </a:tc>
              </a:tr>
              <a:tr h="1325653">
                <a:tc>
                  <a:txBody>
                    <a:bodyPr/>
                    <a:lstStyle/>
                    <a:p>
                      <a:r>
                        <a:rPr lang="en-US" dirty="0" smtClean="0"/>
                        <a:t>COM,</a:t>
                      </a:r>
                      <a:r>
                        <a:rPr lang="en-US" baseline="0" dirty="0" smtClean="0"/>
                        <a:t> NTNC, TNC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Just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one sample. . .</a:t>
                      </a:r>
                    </a:p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If &lt;0.5mg/L = waiver</a:t>
                      </a:r>
                    </a:p>
                    <a:p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If &gt;0.5mg/L = quarterly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Waiver</a:t>
                      </a:r>
                      <a:r>
                        <a:rPr lang="en-US" baseline="0" dirty="0" smtClean="0"/>
                        <a:t> =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No sampling required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6832" name="TextBox 8"/>
          <p:cNvSpPr txBox="1">
            <a:spLocks noChangeArrowheads="1"/>
          </p:cNvSpPr>
          <p:nvPr/>
        </p:nvSpPr>
        <p:spPr bwMode="auto">
          <a:xfrm>
            <a:off x="2957513" y="40386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Nitrite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SOURCE SAMPLES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71600" y="1752600"/>
          <a:ext cx="6477000" cy="1822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00"/>
                <a:gridCol w="2159000"/>
                <a:gridCol w="2159000"/>
              </a:tblGrid>
              <a:tr h="76139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Systems that</a:t>
                      </a:r>
                      <a:r>
                        <a:rPr lang="en-US" sz="1800" baseline="0" dirty="0" smtClean="0"/>
                        <a:t> must sample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 sampling frequency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 sampling frequency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106105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COM,</a:t>
                      </a:r>
                      <a:r>
                        <a:rPr lang="en-US" sz="1800" baseline="0" dirty="0" smtClean="0"/>
                        <a:t> NTNC (if the source is vulnerable)</a:t>
                      </a:r>
                      <a:endParaRPr 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Once every 9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yrs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 sampling required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</a:tbl>
          </a:graphicData>
        </a:graphic>
      </p:graphicFrame>
      <p:sp>
        <p:nvSpPr>
          <p:cNvPr id="77841" name="TextBox 6"/>
          <p:cNvSpPr txBox="1">
            <a:spLocks noChangeArrowheads="1"/>
          </p:cNvSpPr>
          <p:nvPr/>
        </p:nvSpPr>
        <p:spPr bwMode="auto">
          <a:xfrm>
            <a:off x="2819400" y="13716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Asbestos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447800" y="4419600"/>
          <a:ext cx="632460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323"/>
                <a:gridCol w="2398078"/>
                <a:gridCol w="2108200"/>
              </a:tblGrid>
              <a:tr h="764051">
                <a:tc>
                  <a:txBody>
                    <a:bodyPr/>
                    <a:lstStyle/>
                    <a:p>
                      <a:r>
                        <a:rPr lang="en-US" dirty="0" smtClean="0"/>
                        <a:t>Systems that</a:t>
                      </a:r>
                      <a:r>
                        <a:rPr lang="en-US" baseline="0" dirty="0" smtClean="0"/>
                        <a:t> must 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Initial sampling 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Reduced sampling frequency</a:t>
                      </a:r>
                      <a:endParaRPr lang="en-US" dirty="0"/>
                    </a:p>
                  </a:txBody>
                  <a:tcPr/>
                </a:tc>
              </a:tr>
              <a:tr h="106474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COM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Quarterly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for 1 year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Every 3,</a:t>
                      </a:r>
                      <a:r>
                        <a:rPr lang="en-US" baseline="0" dirty="0" smtClean="0"/>
                        <a:t> 6, or 9 </a:t>
                      </a:r>
                      <a:r>
                        <a:rPr lang="en-US" baseline="0" dirty="0" err="1" smtClean="0"/>
                        <a:t>yrs</a:t>
                      </a:r>
                      <a:r>
                        <a:rPr lang="en-US" baseline="0" dirty="0" smtClean="0"/>
                        <a:t>, depending on initial results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7856" name="TextBox 8"/>
          <p:cNvSpPr txBox="1">
            <a:spLocks noChangeArrowheads="1"/>
          </p:cNvSpPr>
          <p:nvPr/>
        </p:nvSpPr>
        <p:spPr bwMode="auto">
          <a:xfrm>
            <a:off x="2957513" y="40386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Radionuclides </a:t>
            </a:r>
          </a:p>
        </p:txBody>
      </p:sp>
      <p:sp>
        <p:nvSpPr>
          <p:cNvPr id="77857" name="TextBox 2"/>
          <p:cNvSpPr txBox="1">
            <a:spLocks noChangeArrowheads="1"/>
          </p:cNvSpPr>
          <p:nvPr/>
        </p:nvSpPr>
        <p:spPr bwMode="auto">
          <a:xfrm>
            <a:off x="5562600" y="3752850"/>
            <a:ext cx="2895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*Measured in picocuries per liter (pCi/L)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SOURCE SAMPLES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181100" y="1751013"/>
          <a:ext cx="6438900" cy="2325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300"/>
                <a:gridCol w="2146300"/>
                <a:gridCol w="2146300"/>
              </a:tblGrid>
              <a:tr h="8271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Systems that</a:t>
                      </a:r>
                      <a:r>
                        <a:rPr lang="en-US" sz="1800" baseline="0" dirty="0" smtClean="0"/>
                        <a:t> must sample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 sampling frequency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 sampling frequency</a:t>
                      </a:r>
                      <a:endParaRPr lang="en-US" sz="1800" dirty="0"/>
                    </a:p>
                  </a:txBody>
                  <a:tcPr marT="45718" marB="45718"/>
                </a:tc>
              </a:tr>
              <a:tr h="149851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COM,</a:t>
                      </a:r>
                      <a:r>
                        <a:rPr lang="en-US" sz="1800" baseline="0" dirty="0" smtClean="0"/>
                        <a:t> NTNC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Quarterly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Annual, Once</a:t>
                      </a:r>
                      <a:r>
                        <a:rPr lang="en-US" sz="1800" baseline="0" dirty="0" smtClean="0"/>
                        <a:t> every 3 </a:t>
                      </a:r>
                      <a:r>
                        <a:rPr lang="en-US" sz="1800" baseline="0" dirty="0" err="1" smtClean="0"/>
                        <a:t>yrs</a:t>
                      </a:r>
                      <a:r>
                        <a:rPr lang="en-US" sz="1800" baseline="0" dirty="0" smtClean="0"/>
                        <a:t> (susceptibility waiver), Once every 6 </a:t>
                      </a:r>
                      <a:r>
                        <a:rPr lang="en-US" sz="1800" baseline="0" dirty="0" err="1" smtClean="0"/>
                        <a:t>yrs</a:t>
                      </a:r>
                      <a:r>
                        <a:rPr lang="en-US" sz="1800" baseline="0" dirty="0" smtClean="0"/>
                        <a:t> (use waiver)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8" marB="45718"/>
                </a:tc>
              </a:tr>
            </a:tbl>
          </a:graphicData>
        </a:graphic>
      </p:graphicFrame>
      <p:sp>
        <p:nvSpPr>
          <p:cNvPr id="78865" name="TextBox 6"/>
          <p:cNvSpPr txBox="1">
            <a:spLocks noChangeArrowheads="1"/>
          </p:cNvSpPr>
          <p:nvPr/>
        </p:nvSpPr>
        <p:spPr bwMode="auto">
          <a:xfrm>
            <a:off x="2819400" y="1293813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VOCs (</a:t>
            </a:r>
            <a:r>
              <a:rPr lang="en-US" altLang="en-US" sz="1800" b="1">
                <a:solidFill>
                  <a:srgbClr val="FF0000"/>
                </a:solidFill>
              </a:rPr>
              <a:t>Volatile Organics</a:t>
            </a:r>
            <a:r>
              <a:rPr lang="en-US" altLang="en-US" sz="1800" b="1"/>
              <a:t>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19200" y="4510088"/>
          <a:ext cx="6477001" cy="211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988"/>
                <a:gridCol w="2132013"/>
                <a:gridCol w="2159000"/>
              </a:tblGrid>
              <a:tr h="65619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Systems that</a:t>
                      </a:r>
                      <a:r>
                        <a:rPr lang="en-US" sz="1800" baseline="0" dirty="0" smtClean="0"/>
                        <a:t> must sample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 sampling frequency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Reduced sampling frequency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146311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COM,</a:t>
                      </a:r>
                      <a:r>
                        <a:rPr lang="en-US" sz="1800" baseline="0" dirty="0" smtClean="0"/>
                        <a:t> NTNC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Quarterly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dk1"/>
                          </a:solidFill>
                        </a:rPr>
                        <a:t>Once</a:t>
                      </a:r>
                      <a:r>
                        <a:rPr lang="en-US" sz="1800" b="0" baseline="0" dirty="0" smtClean="0">
                          <a:solidFill>
                            <a:schemeClr val="dk1"/>
                          </a:solidFill>
                        </a:rPr>
                        <a:t> or twice every 3 </a:t>
                      </a:r>
                      <a:r>
                        <a:rPr lang="en-US" sz="1800" b="0" baseline="0" dirty="0" err="1" smtClean="0">
                          <a:solidFill>
                            <a:schemeClr val="dk1"/>
                          </a:solidFill>
                        </a:rPr>
                        <a:t>yrs</a:t>
                      </a:r>
                      <a:r>
                        <a:rPr lang="en-US" sz="1800" b="0" baseline="0" dirty="0" smtClean="0">
                          <a:solidFill>
                            <a:schemeClr val="dk1"/>
                          </a:solidFill>
                        </a:rPr>
                        <a:t> (susceptibility waiver), Not required (use waiver)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  <p:sp>
        <p:nvSpPr>
          <p:cNvPr id="78880" name="TextBox 8"/>
          <p:cNvSpPr txBox="1">
            <a:spLocks noChangeArrowheads="1"/>
          </p:cNvSpPr>
          <p:nvPr/>
        </p:nvSpPr>
        <p:spPr bwMode="auto">
          <a:xfrm>
            <a:off x="2957513" y="41148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Pesticides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WATER QUALITY – SOURCE </a:t>
            </a:r>
            <a:r>
              <a:rPr lang="en-US" dirty="0" smtClean="0"/>
              <a:t>SAMPLES</a:t>
            </a:r>
            <a:endParaRPr lang="en-US" dirty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Waivers</a:t>
            </a:r>
          </a:p>
          <a:p>
            <a:pPr lvl="1" eaLnBrk="1" hangingPunct="1"/>
            <a:r>
              <a:rPr lang="en-US" altLang="en-US" smtClean="0"/>
              <a:t>Reliably &amp; Consistently</a:t>
            </a:r>
          </a:p>
          <a:p>
            <a:pPr lvl="2" eaLnBrk="1" hangingPunct="1"/>
            <a:r>
              <a:rPr lang="en-US" altLang="en-US" sz="2600" smtClean="0"/>
              <a:t>Based on past data</a:t>
            </a:r>
          </a:p>
          <a:p>
            <a:pPr lvl="1" eaLnBrk="1" hangingPunct="1"/>
            <a:r>
              <a:rPr lang="en-US" altLang="en-US" b="1" smtClean="0"/>
              <a:t>Susceptibility</a:t>
            </a:r>
          </a:p>
          <a:p>
            <a:pPr lvl="2" eaLnBrk="1" hangingPunct="1"/>
            <a:r>
              <a:rPr lang="en-US" altLang="en-US" sz="2600" smtClean="0"/>
              <a:t>Based on if the source is vulnerable and past data</a:t>
            </a:r>
          </a:p>
          <a:p>
            <a:pPr lvl="1" eaLnBrk="1" hangingPunct="1"/>
            <a:r>
              <a:rPr lang="en-US" altLang="en-US" b="1" smtClean="0"/>
              <a:t>Use</a:t>
            </a:r>
          </a:p>
          <a:p>
            <a:pPr lvl="2" eaLnBrk="1" hangingPunct="1"/>
            <a:r>
              <a:rPr lang="en-US" altLang="en-US" sz="2600" smtClean="0"/>
              <a:t>Based on if the contaminants are used, trans-ported, manufactured or stored in the source area</a:t>
            </a:r>
          </a:p>
        </p:txBody>
      </p:sp>
      <p:pic>
        <p:nvPicPr>
          <p:cNvPr id="79876" name="Picture 2" descr="http://connect.wolfsdorf.com/wp-content/uploads/2013/03/waived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7613"/>
            <a:ext cx="3314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WATER QUALITY – REPORTING TO DDW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76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It is the PWS’s responsibility to report data to DDW.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Monthly operational report forms go to DDW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Bacterial water quality data must be received by DDW by the </a:t>
            </a:r>
            <a:r>
              <a:rPr lang="en-US" b="1" dirty="0" smtClean="0">
                <a:solidFill>
                  <a:srgbClr val="FF0000"/>
                </a:solidFill>
              </a:rPr>
              <a:t>10</a:t>
            </a:r>
            <a:r>
              <a:rPr lang="en-US" b="1" baseline="30000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 day </a:t>
            </a:r>
            <a:r>
              <a:rPr lang="en-US" dirty="0" smtClean="0"/>
              <a:t>of the month following receipt of analysis.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Chemical water quality data must be received by DDW within </a:t>
            </a:r>
            <a:r>
              <a:rPr lang="en-US" b="1" dirty="0" smtClean="0">
                <a:solidFill>
                  <a:srgbClr val="FF0000"/>
                </a:solidFill>
              </a:rPr>
              <a:t>40 days </a:t>
            </a:r>
            <a:r>
              <a:rPr lang="en-US" dirty="0" smtClean="0"/>
              <a:t>of receipt of analysis.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Unsatisfactory analytical results must be reported to DDW by phone </a:t>
            </a:r>
            <a:r>
              <a:rPr lang="en-US" b="1" dirty="0" smtClean="0">
                <a:solidFill>
                  <a:srgbClr val="FF0000"/>
                </a:solidFill>
              </a:rPr>
              <a:t>as soon as possible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lorine4 V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5438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27025" y="5867400"/>
            <a:ext cx="8534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62245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62245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2245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2245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2245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2245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2245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2245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2245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pitchFamily="34" charset="0"/>
              </a:rPr>
              <a:t>Chlorination building.  The air intake is at the top, and the exhaust is near the floor.  The ammonia bottle is required.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4191000" y="381000"/>
            <a:ext cx="1509713" cy="485775"/>
          </a:xfrm>
          <a:prstGeom prst="rightArrow">
            <a:avLst>
              <a:gd name="adj1" fmla="val 50000"/>
              <a:gd name="adj2" fmla="val 77696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hlink"/>
              </a:solidFill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2819400" y="457200"/>
            <a:ext cx="1143000" cy="547688"/>
          </a:xfrm>
          <a:prstGeom prst="leftArrow">
            <a:avLst>
              <a:gd name="adj1" fmla="val 50000"/>
              <a:gd name="adj2" fmla="val 5024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Intake</a:t>
            </a: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4876800" y="4876800"/>
            <a:ext cx="2043113" cy="561975"/>
          </a:xfrm>
          <a:prstGeom prst="rightArrow">
            <a:avLst>
              <a:gd name="adj1" fmla="val 50000"/>
              <a:gd name="adj2" fmla="val 908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953000" y="49530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ahoma" pitchFamily="34" charset="0"/>
              </a:rPr>
              <a:t>Exhaust Fan</a:t>
            </a: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4175125" y="4127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itchFamily="34" charset="0"/>
              </a:rPr>
              <a:t>Ammonia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CONSUMER CONFIDENCE REPORTS (CCR)</a:t>
            </a:r>
            <a:endParaRPr lang="en-US" dirty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Annual water quality report due by July 1 to DDW, wholesalers due by April 1.</a:t>
            </a:r>
          </a:p>
          <a:p>
            <a:pPr eaLnBrk="1" hangingPunct="1"/>
            <a:r>
              <a:rPr lang="en-US" altLang="en-US" smtClean="0"/>
              <a:t>Required for all COM systems</a:t>
            </a:r>
          </a:p>
          <a:p>
            <a:pPr eaLnBrk="1" hangingPunct="1"/>
            <a:r>
              <a:rPr lang="en-US" altLang="en-US" smtClean="0"/>
              <a:t>DDW must receive:</a:t>
            </a:r>
          </a:p>
          <a:p>
            <a:pPr lvl="1" eaLnBrk="1" hangingPunct="1"/>
            <a:r>
              <a:rPr lang="en-US" altLang="en-US" smtClean="0"/>
              <a:t>A copy of the CCR by July 1</a:t>
            </a:r>
          </a:p>
          <a:p>
            <a:pPr lvl="1" eaLnBrk="1" hangingPunct="1"/>
            <a:r>
              <a:rPr lang="en-US" altLang="en-US" smtClean="0"/>
              <a:t>A certification letter describing how the CCR was delivered to customers by October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CONSUMER CONFIDENCE REPORTS (CCR)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 smtClean="0"/>
              <a:t>The CCR must contain: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Date prepared, PWS identification number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System information (phone, meetings)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Source information (names)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Definitions (MCL = maximum contaminant level)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Table of </a:t>
            </a:r>
            <a:r>
              <a:rPr lang="en-US" sz="3000" b="1" dirty="0" smtClean="0">
                <a:solidFill>
                  <a:srgbClr val="FF0000"/>
                </a:solidFill>
              </a:rPr>
              <a:t>detected</a:t>
            </a:r>
            <a:r>
              <a:rPr lang="en-US" sz="3000" dirty="0" smtClean="0"/>
              <a:t> contaminants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Violations (if any)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Additional health information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Variances &amp; exemptions (if any)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000" dirty="0" smtClean="0"/>
              <a:t>Uncorrected Significant Deficiencies</a:t>
            </a:r>
            <a:endParaRPr lang="en-US" sz="3000" dirty="0"/>
          </a:p>
        </p:txBody>
      </p:sp>
      <p:pic>
        <p:nvPicPr>
          <p:cNvPr id="82948" name="Picture 2" descr="https://encrypted-tbn1.gstatic.com/images?q=tbn:ANd9GcSQ_M6U0Tgk7eZNKWPUcHNGnTlQa6_dkV0irlpInzoqi4ZR8f0c3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9624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PUBLIC NOTIFICATION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6172200"/>
          </a:xfrm>
          <a:ln>
            <a:solidFill>
              <a:schemeClr val="accent1"/>
            </a:solidFill>
          </a:ln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Violation Types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Tier 1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Acute contaminants = confirmed </a:t>
            </a:r>
            <a:r>
              <a:rPr lang="en-US" sz="2600" dirty="0" err="1" smtClean="0"/>
              <a:t>E.coli</a:t>
            </a:r>
            <a:r>
              <a:rPr lang="en-US" sz="2600" dirty="0" smtClean="0"/>
              <a:t> coliform bacteria </a:t>
            </a:r>
            <a:r>
              <a:rPr lang="en-US" sz="2600" b="1" dirty="0" smtClean="0">
                <a:solidFill>
                  <a:srgbClr val="FF0000"/>
                </a:solidFill>
              </a:rPr>
              <a:t>acute</a:t>
            </a:r>
            <a:r>
              <a:rPr lang="en-US" sz="2600" b="1" dirty="0" smtClean="0"/>
              <a:t> </a:t>
            </a:r>
            <a:r>
              <a:rPr lang="en-US" sz="2600" dirty="0" smtClean="0"/>
              <a:t>violation, nitrate, nitrite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Mandatory health effects language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Notify DDW &amp; customers within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24 hours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Tier 2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Non-Acute</a:t>
            </a:r>
            <a:r>
              <a:rPr lang="en-US" sz="2600" dirty="0" smtClean="0"/>
              <a:t> Contaminants = chemical MCLs,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</a:rPr>
              <a:t>T</a:t>
            </a:r>
            <a:r>
              <a:rPr lang="en-US" sz="2600" b="1" dirty="0" smtClean="0">
                <a:solidFill>
                  <a:srgbClr val="FF0000"/>
                </a:solidFill>
              </a:rPr>
              <a:t>reatment technique=Failure to perform assessment</a:t>
            </a:r>
            <a:endParaRPr lang="en-US" sz="2600" dirty="0" smtClean="0"/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Mandatory health effects language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Notify DDW &amp; customers within </a:t>
            </a:r>
            <a:r>
              <a:rPr lang="en-US" sz="2600" b="1" dirty="0" smtClean="0">
                <a:solidFill>
                  <a:srgbClr val="FF0000"/>
                </a:solidFill>
              </a:rPr>
              <a:t>30 days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Tier 3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Monitoring &amp; reporting violations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Notify customers within </a:t>
            </a:r>
            <a:r>
              <a:rPr lang="en-US" sz="2600" b="1" dirty="0" smtClean="0">
                <a:solidFill>
                  <a:srgbClr val="FF0000"/>
                </a:solidFill>
              </a:rPr>
              <a:t>1 year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Failure to correct significant deficiency\sanitary defect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Continue notification every 3 months for as long as the violation exists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OPERATOR CERTIFICATION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876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Required for all COM and NTNC systems AND any PWS that treats surface water or UDI water.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How do I become certified?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Tested Certificates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Pass the op cert exam, specific			 the to operator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 smtClean="0"/>
              <a:t>Grandfather Certificates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PWS is in compliance,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specific to the operator and PWS, non-transferable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r>
              <a:rPr lang="en-US" sz="2400" dirty="0" smtClean="0"/>
              <a:t> operator must have worked for the PWS for a minimum # of years	</a:t>
            </a:r>
            <a:endParaRPr lang="en-US" sz="2400" dirty="0"/>
          </a:p>
        </p:txBody>
      </p:sp>
      <p:pic>
        <p:nvPicPr>
          <p:cNvPr id="8499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667000"/>
            <a:ext cx="3149600" cy="2362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OPERATOR CERTIFICATION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Certificates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Operator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Working for a PWS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Specialist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b="1" dirty="0" smtClean="0">
                <a:solidFill>
                  <a:srgbClr val="FF0000"/>
                </a:solidFill>
              </a:rPr>
              <a:t>Not working for a PWS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Certification Levels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Treatment – 4 levels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T1, T2, T3, T4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Distribution – 5 levels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/>
              <a:t>SS, D1, D2, D3, D4</a:t>
            </a:r>
          </a:p>
        </p:txBody>
      </p:sp>
      <p:pic>
        <p:nvPicPr>
          <p:cNvPr id="86020" name="Picture 5" descr="certificate_clipart-299x1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2209800"/>
            <a:ext cx="34512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OPERATOR CERTIFICATION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22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Required Experience</a:t>
            </a:r>
          </a:p>
          <a:p>
            <a:pPr lvl="1" eaLnBrk="1" hangingPunct="1"/>
            <a:r>
              <a:rPr lang="en-US" altLang="en-US" smtClean="0"/>
              <a:t>Unrestricted</a:t>
            </a:r>
          </a:p>
          <a:p>
            <a:pPr lvl="2" eaLnBrk="1" hangingPunct="1"/>
            <a:r>
              <a:rPr lang="en-US" altLang="en-US" sz="2600" smtClean="0"/>
              <a:t>Experience:  from 0 to 10 years </a:t>
            </a:r>
          </a:p>
          <a:p>
            <a:pPr lvl="2" eaLnBrk="1" hangingPunct="1"/>
            <a:r>
              <a:rPr lang="en-US" altLang="en-US" sz="2600" b="1" smtClean="0">
                <a:solidFill>
                  <a:srgbClr val="FF0000"/>
                </a:solidFill>
              </a:rPr>
              <a:t>The exam cannot measure experience </a:t>
            </a:r>
            <a:r>
              <a:rPr lang="en-US" altLang="en-US" sz="2600" smtClean="0"/>
              <a:t>(what you can do)</a:t>
            </a:r>
          </a:p>
          <a:p>
            <a:pPr lvl="1" eaLnBrk="1" hangingPunct="1"/>
            <a:r>
              <a:rPr lang="en-US" altLang="en-US" smtClean="0"/>
              <a:t>Restricted</a:t>
            </a:r>
          </a:p>
          <a:p>
            <a:pPr lvl="2" eaLnBrk="1" hangingPunct="1"/>
            <a:r>
              <a:rPr lang="en-US" altLang="en-US" sz="2600" b="1" smtClean="0">
                <a:solidFill>
                  <a:srgbClr val="FF0000"/>
                </a:solidFill>
              </a:rPr>
              <a:t>Certified at or above grade level but lacks the required experience</a:t>
            </a:r>
          </a:p>
          <a:p>
            <a:pPr lvl="2" eaLnBrk="1" hangingPunct="1"/>
            <a:endParaRPr lang="en-US" altLang="en-US" smtClean="0"/>
          </a:p>
        </p:txBody>
      </p:sp>
      <p:pic>
        <p:nvPicPr>
          <p:cNvPr id="87044" name="Picture 5" descr="tes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234791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OPERATOR CERTIFICATION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7162800" cy="5334000"/>
          </a:xfrm>
        </p:spPr>
        <p:txBody>
          <a:bodyPr/>
          <a:lstStyle/>
          <a:p>
            <a:pPr eaLnBrk="1" hangingPunct="1"/>
            <a:r>
              <a:rPr lang="en-US" altLang="en-US" sz="3000" smtClean="0"/>
              <a:t>Direct Responsible Charge (DRC)</a:t>
            </a:r>
          </a:p>
          <a:p>
            <a:pPr lvl="1" eaLnBrk="1" hangingPunct="1"/>
            <a:r>
              <a:rPr lang="en-US" altLang="en-US" sz="2600" b="1" smtClean="0">
                <a:solidFill>
                  <a:srgbClr val="FF0000"/>
                </a:solidFill>
              </a:rPr>
              <a:t>All DRC operators must be certified 	     at the level of the PWS.</a:t>
            </a:r>
          </a:p>
          <a:p>
            <a:pPr lvl="1" eaLnBrk="1" hangingPunct="1"/>
            <a:r>
              <a:rPr lang="en-US" altLang="en-US" sz="2600" smtClean="0"/>
              <a:t>They make </a:t>
            </a:r>
            <a:r>
              <a:rPr lang="en-US" altLang="en-US" sz="2600" b="1" smtClean="0">
                <a:solidFill>
                  <a:srgbClr val="FF0000"/>
                </a:solidFill>
              </a:rPr>
              <a:t>independent decisions 	          which may affect the quantity or 	        quality of the water.</a:t>
            </a:r>
          </a:p>
          <a:p>
            <a:pPr lvl="1" eaLnBrk="1" hangingPunct="1"/>
            <a:r>
              <a:rPr lang="en-US" altLang="en-US" sz="2600" smtClean="0"/>
              <a:t>The supervisor’s signature is required.</a:t>
            </a:r>
          </a:p>
          <a:p>
            <a:pPr lvl="1" eaLnBrk="1" hangingPunct="1"/>
            <a:r>
              <a:rPr lang="en-US" altLang="en-US" sz="2600" b="1" smtClean="0">
                <a:solidFill>
                  <a:srgbClr val="FF0000"/>
                </a:solidFill>
              </a:rPr>
              <a:t>If all DRC operators leave a PWS</a:t>
            </a:r>
          </a:p>
          <a:p>
            <a:pPr lvl="2" eaLnBrk="1" hangingPunct="1"/>
            <a:r>
              <a:rPr lang="en-US" altLang="en-US" sz="2400" b="1" smtClean="0">
                <a:solidFill>
                  <a:srgbClr val="FF0000"/>
                </a:solidFill>
              </a:rPr>
              <a:t>DDW must be notified within 10 days</a:t>
            </a:r>
          </a:p>
          <a:p>
            <a:pPr lvl="2" eaLnBrk="1" hangingPunct="1"/>
            <a:r>
              <a:rPr lang="en-US" altLang="en-US" sz="2400" b="1" smtClean="0">
                <a:solidFill>
                  <a:srgbClr val="FF0000"/>
                </a:solidFill>
              </a:rPr>
              <a:t>Obtain a new certified operator within 1 year</a:t>
            </a: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3" y="2209800"/>
            <a:ext cx="2967037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-152400" y="274638"/>
            <a:ext cx="97536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OPERATOR CERTIFICATION – </a:t>
            </a:r>
            <a:br>
              <a:rPr lang="en-US" altLang="en-US" sz="3600" smtClean="0"/>
            </a:br>
            <a:r>
              <a:rPr lang="en-US" altLang="en-US" sz="3600" smtClean="0"/>
              <a:t>REQUIREMENTS FOR UNRESTRICTED LICENSE</a:t>
            </a:r>
          </a:p>
        </p:txBody>
      </p:sp>
      <p:graphicFrame>
        <p:nvGraphicFramePr>
          <p:cNvPr id="4" name="Group 185"/>
          <p:cNvGraphicFramePr>
            <a:graphicFrameLocks noGrp="1"/>
          </p:cNvGraphicFramePr>
          <p:nvPr>
            <p:ph idx="1"/>
          </p:nvPr>
        </p:nvGraphicFramePr>
        <p:xfrm>
          <a:off x="1219200" y="1752600"/>
          <a:ext cx="6400800" cy="4860925"/>
        </p:xfrm>
        <a:graphic>
          <a:graphicData uri="http://schemas.openxmlformats.org/drawingml/2006/table">
            <a:tbl>
              <a:tblPr/>
              <a:tblGrid>
                <a:gridCol w="1190625"/>
                <a:gridCol w="1323975"/>
                <a:gridCol w="1295400"/>
                <a:gridCol w="1295400"/>
                <a:gridCol w="1295400"/>
              </a:tblGrid>
              <a:tr h="762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Level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BS degree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 degree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91E07"/>
                          </a:solidFill>
                          <a:effectLst/>
                          <a:latin typeface="+mn-lt"/>
                        </a:rPr>
                        <a:t>High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91E07"/>
                          </a:solidFill>
                          <a:effectLst/>
                          <a:latin typeface="+mn-lt"/>
                        </a:rPr>
                        <a:t>School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Non-High School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620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DRC + Years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DRC/Total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(Years)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DRC/Total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(Years)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DRC/Total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(Years)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DRC/Total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(Years)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334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 &amp; 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0/1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0/1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0/1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0/1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0/3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4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1/2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1/2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2/4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3/6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2/4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2/6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91E07"/>
                          </a:solidFill>
                          <a:effectLst/>
                          <a:latin typeface="+mn-lt"/>
                        </a:rPr>
                        <a:t>4/8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5/10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OPERATOR CERTIFICATION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8610600" cy="5257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Operator Responsibilities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Ensure safe and adequate supply of water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Be current with monitoring &amp; reporting				 requirements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Report to DDW unsatisfactory water quality			 and breakdowns in treatment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On call operators must be within 1 hour 			        travel time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24-hour PWS – Each shift must have an 			     operator certified at the level of the PWS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17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certificate may be revoked: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For data falsification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For disregard of public health and safety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Cheating on an exam</a:t>
            </a:r>
            <a:endParaRPr lang="en-US" dirty="0"/>
          </a:p>
        </p:txBody>
      </p:sp>
      <p:pic>
        <p:nvPicPr>
          <p:cNvPr id="9011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0775" y="1981200"/>
            <a:ext cx="2943225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OPERATOR CERTIFICATION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19400"/>
          </a:xfrm>
        </p:spPr>
        <p:txBody>
          <a:bodyPr/>
          <a:lstStyle/>
          <a:p>
            <a:pPr eaLnBrk="1" hangingPunct="1"/>
            <a:r>
              <a:rPr lang="en-US" altLang="en-US" smtClean="0"/>
              <a:t>Renewal</a:t>
            </a:r>
          </a:p>
          <a:p>
            <a:pPr lvl="1" eaLnBrk="1" hangingPunct="1"/>
            <a:r>
              <a:rPr lang="en-US" altLang="en-US" b="1" smtClean="0">
                <a:solidFill>
                  <a:srgbClr val="FF0000"/>
                </a:solidFill>
              </a:rPr>
              <a:t>All certificates are renewable every 3 years (grandfather, operator, specialist)</a:t>
            </a:r>
          </a:p>
          <a:p>
            <a:pPr lvl="1" eaLnBrk="1" hangingPunct="1"/>
            <a:r>
              <a:rPr lang="en-US" altLang="en-US" smtClean="0"/>
              <a:t>Continuing Education Units (CEUs) are required for renewal.  </a:t>
            </a:r>
            <a:r>
              <a:rPr lang="en-US" altLang="en-US" b="1" smtClean="0">
                <a:solidFill>
                  <a:srgbClr val="FF0000"/>
                </a:solidFill>
              </a:rPr>
              <a:t>1 CEU = 10 hours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4343400"/>
          <a:ext cx="3505200" cy="1463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</a:tblGrid>
              <a:tr h="36591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 CEUs = 20 hours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40" marB="45740"/>
                </a:tc>
              </a:tr>
              <a:tr h="36591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Small System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40" marB="45740"/>
                </a:tc>
              </a:tr>
              <a:tr h="36591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T1 &amp; D1</a:t>
                      </a:r>
                    </a:p>
                  </a:txBody>
                  <a:tcPr marT="45740" marB="45740"/>
                </a:tc>
              </a:tr>
              <a:tr h="36591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T2 &amp; D2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40" marB="4574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00600" y="4343400"/>
          <a:ext cx="3505200" cy="1096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</a:tblGrid>
              <a:tr h="36565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3 CEUs = 30 hours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672" marB="45672"/>
                </a:tc>
              </a:tr>
              <a:tr h="36565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T3 &amp; D3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72" marB="45672"/>
                </a:tc>
              </a:tr>
              <a:tr h="365654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T4 &amp; D4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672" marB="4567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CONSTRUCTION STANDARDS - EXAMPLES	</a:t>
            </a:r>
            <a:endParaRPr 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1816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Proper sizing of source, storage, transmission 	        and distribution piping to meet demands.</a:t>
            </a:r>
          </a:p>
          <a:p>
            <a:pPr eaLnBrk="1" hangingPunct="1"/>
            <a:r>
              <a:rPr lang="en-US" altLang="en-US" sz="2800" smtClean="0"/>
              <a:t>Flowing wells must be controlled by a valve.</a:t>
            </a:r>
          </a:p>
          <a:p>
            <a:pPr eaLnBrk="1" hangingPunct="1"/>
            <a:r>
              <a:rPr lang="en-US" altLang="en-US" sz="2800" smtClean="0"/>
              <a:t>Storage tank access lids must be locked.</a:t>
            </a:r>
          </a:p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</a:rPr>
              <a:t>Free flowing wells must be controlled 		       by valves.</a:t>
            </a:r>
            <a:endParaRPr lang="en-US" altLang="en-US" sz="2800" smtClean="0"/>
          </a:p>
          <a:p>
            <a:pPr eaLnBrk="1" hangingPunct="1"/>
            <a:r>
              <a:rPr lang="en-US" altLang="en-US" sz="2800" b="1" smtClean="0">
                <a:solidFill>
                  <a:srgbClr val="FF0000"/>
                </a:solidFill>
              </a:rPr>
              <a:t>All vents, overflows and drains must be screened</a:t>
            </a:r>
          </a:p>
          <a:p>
            <a:pPr lvl="1" eaLnBrk="1" hangingPunct="1"/>
            <a:r>
              <a:rPr lang="en-US" altLang="en-US" b="1" smtClean="0">
                <a:solidFill>
                  <a:srgbClr val="FF0000"/>
                </a:solidFill>
              </a:rPr>
              <a:t>Air vents must have a #14 mesh screen</a:t>
            </a:r>
          </a:p>
          <a:p>
            <a:pPr lvl="1" eaLnBrk="1" hangingPunct="1"/>
            <a:r>
              <a:rPr lang="en-US" altLang="en-US" b="1" smtClean="0">
                <a:solidFill>
                  <a:srgbClr val="FF0000"/>
                </a:solidFill>
              </a:rPr>
              <a:t>Water outlets must have a #4 mesh screen</a:t>
            </a:r>
          </a:p>
        </p:txBody>
      </p:sp>
      <p:pic>
        <p:nvPicPr>
          <p:cNvPr id="1126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6"/>
          <a:stretch>
            <a:fillRect/>
          </a:stretch>
        </p:blipFill>
        <p:spPr bwMode="auto">
          <a:xfrm>
            <a:off x="7662863" y="762000"/>
            <a:ext cx="13287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3"/>
          <a:stretch>
            <a:fillRect/>
          </a:stretch>
        </p:blipFill>
        <p:spPr bwMode="auto">
          <a:xfrm>
            <a:off x="7696200" y="2743200"/>
            <a:ext cx="137160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7869238" y="4125913"/>
            <a:ext cx="1198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#14 mesh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7831138" y="23733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#4 mesh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4457</Words>
  <Application>Microsoft Office PowerPoint</Application>
  <PresentationFormat>On-screen Show (4:3)</PresentationFormat>
  <Paragraphs>797</Paragraphs>
  <Slides>89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Office Theme</vt:lpstr>
      <vt:lpstr>Organization Chart</vt:lpstr>
      <vt:lpstr>Photo Editor Photo</vt:lpstr>
      <vt:lpstr>Bitmap Image</vt:lpstr>
      <vt:lpstr>THE DIVISION OF DRINKING WATER (DDW)</vt:lpstr>
      <vt:lpstr>DDW REGULATES PUBLIC WATER SYSTEMS</vt:lpstr>
      <vt:lpstr>COMMUNITY SYSTEMS (COM)</vt:lpstr>
      <vt:lpstr>NONTRANSIENT NONCOMMUNITY SYSTEMS (NTNC)</vt:lpstr>
      <vt:lpstr>TRANSIENT NONCOMMUNITY SYSTEMS (TNC)</vt:lpstr>
      <vt:lpstr>PWS REQUIREMENTS</vt:lpstr>
      <vt:lpstr>CONSTRUCTION STANDARDS </vt:lpstr>
      <vt:lpstr>PowerPoint Presentation</vt:lpstr>
      <vt:lpstr>CONSTRUCTION STANDARDS - EXAMPLES </vt:lpstr>
      <vt:lpstr>CONSTRUCTION STANDARDS - EXAMPLES</vt:lpstr>
      <vt:lpstr>CONSTRUCTION STANDARDS - EXAMPLES</vt:lpstr>
      <vt:lpstr>CONSTRUCTION STANDARDS - PRESSURE</vt:lpstr>
      <vt:lpstr>CONSTRUCTION STANDARDS - EXCEPTIONS</vt:lpstr>
      <vt:lpstr>CONSTRUCTION – PLAN REVIEW</vt:lpstr>
      <vt:lpstr>CONSTRUCTION – PLAN REVIEW</vt:lpstr>
      <vt:lpstr>CONSTRUCTION – PLAN REVIEW</vt:lpstr>
      <vt:lpstr>OPERATIONAL REQUIREMENTS </vt:lpstr>
      <vt:lpstr>IMPROVEMENT PRIORITY SYSTEM (IPS)</vt:lpstr>
      <vt:lpstr>IMPROVEMENT PRIORITY SYSTEM (IPS)</vt:lpstr>
      <vt:lpstr>IMPROVEMENT PRIORITY SYSTEM (IPS)</vt:lpstr>
      <vt:lpstr>IMPROVEMENT PRIORITY SYSTEM (IPS)</vt:lpstr>
      <vt:lpstr>IMPROVEMENT PRIORITY SYSTEM (IPS)</vt:lpstr>
      <vt:lpstr>CROSS-CONNECTION CONTROL</vt:lpstr>
      <vt:lpstr>CROSS-CONNECTION CONTROL</vt:lpstr>
      <vt:lpstr>CROSS-CONNECTION CONTROL</vt:lpstr>
      <vt:lpstr>CROSS-CONNECTION CONTROL</vt:lpstr>
      <vt:lpstr>SOURCE PROTECTION PLANS</vt:lpstr>
      <vt:lpstr>SOURCE PROTECTION PLANS</vt:lpstr>
      <vt:lpstr>SOURCE PROTECTION PLANS</vt:lpstr>
      <vt:lpstr>SOURCE PROTECTION PLANS</vt:lpstr>
      <vt:lpstr>WATER QUALITY</vt:lpstr>
      <vt:lpstr>WATER QUALITY –  VARIANCES &amp; EXEMPTIONS</vt:lpstr>
      <vt:lpstr>WATER QUALITY - MONITORING</vt:lpstr>
      <vt:lpstr>WATER QUALITY – COLIFORM BACTERIA</vt:lpstr>
      <vt:lpstr>WATER QUALITY – COLIFORM BACTERIA</vt:lpstr>
      <vt:lpstr>WATER QUALITY – COLIFORM BACTERIA</vt:lpstr>
      <vt:lpstr>WATER QUALITY – COLIFORM BACTERIA</vt:lpstr>
      <vt:lpstr>WATER QUALITY – COLIFORM BACTERIA</vt:lpstr>
      <vt:lpstr>WATER QUALITY – COLIFORM BACTERIA</vt:lpstr>
      <vt:lpstr>WATER QUALITY – COLIFORM BACTERIA</vt:lpstr>
      <vt:lpstr>WATER QUALITY – COLIFORM BACTERIA</vt:lpstr>
      <vt:lpstr>WATER QUALITY – COLIFORM BACTERIA</vt:lpstr>
      <vt:lpstr>Seasonal Systems</vt:lpstr>
      <vt:lpstr>Level 1 Assessments</vt:lpstr>
      <vt:lpstr>Level 2 Assessments</vt:lpstr>
      <vt:lpstr>WATER QUALITY – GROUNDWATER RULE</vt:lpstr>
      <vt:lpstr>WATER QUALITY – GROUNDWATER RULE</vt:lpstr>
      <vt:lpstr>WATER QUALITY – GROUNDWATER RULE</vt:lpstr>
      <vt:lpstr>WATER QUALITY – GROUNDWATER RULE</vt:lpstr>
      <vt:lpstr>WATER QUALITY – GROUNDWATER RULE</vt:lpstr>
      <vt:lpstr>WATER QUALITY – GROUNDWATER RULE</vt:lpstr>
      <vt:lpstr>WATER QUALITY – GROUNDWATER RULE</vt:lpstr>
      <vt:lpstr>PowerPoint Presentation</vt:lpstr>
      <vt:lpstr>SURFACE WATER TREATMENT RULE</vt:lpstr>
      <vt:lpstr>SURFACE WATER TREATMENT RULE</vt:lpstr>
      <vt:lpstr>SURFACE WATER TREATMENT RULE</vt:lpstr>
      <vt:lpstr>SURFACE WATER TREATMENT RULE</vt:lpstr>
      <vt:lpstr>SURFACE WATER TREATMENT RULE</vt:lpstr>
      <vt:lpstr>WATER QUALITY – LEAD &amp; COPPER</vt:lpstr>
      <vt:lpstr>WATER QUALITY – LEAD &amp; COPPER</vt:lpstr>
      <vt:lpstr>WATER QUALITY – LEAD &amp; COPPER</vt:lpstr>
      <vt:lpstr>WATER QUALITY – LEAD &amp; COPPER</vt:lpstr>
      <vt:lpstr>WATER QUALITY – LEAD &amp; COPPER</vt:lpstr>
      <vt:lpstr>WATER QUALITY - ASBESTOS</vt:lpstr>
      <vt:lpstr>WATER QUALITY –  DISINFECTION BYPRODUCTS (DBPS)</vt:lpstr>
      <vt:lpstr>WATER QUALITY –  DISINFECTION BYPRODUCTS (DBPS)</vt:lpstr>
      <vt:lpstr>WATER QUALITY –  DISINFECTION BYPRODUCTS (DBPS)</vt:lpstr>
      <vt:lpstr>WATER QUALITY – DISINFECTION BYPRODUCTS (DBPS)</vt:lpstr>
      <vt:lpstr>WATER QUALITY –  DISINFECTION BYPRODUCTS (DBPS)</vt:lpstr>
      <vt:lpstr>WATER QUALITY – TREATMENT REPORTS</vt:lpstr>
      <vt:lpstr>WATER QUALITY - FLUORIDE</vt:lpstr>
      <vt:lpstr>WATER QUALITY - STANDARDS</vt:lpstr>
      <vt:lpstr>WATER QUALITY – SOURCE SAMPLES</vt:lpstr>
      <vt:lpstr>WATER QUALITY – SOURCE SAMPLES</vt:lpstr>
      <vt:lpstr>WATER QUALITY – SOURCE SAMPLES</vt:lpstr>
      <vt:lpstr>WATER QUALITY – SOURCE SAMPLES</vt:lpstr>
      <vt:lpstr>WATER QUALITY – SOURCE SAMPLES</vt:lpstr>
      <vt:lpstr>WATER QUALITY – SOURCE SAMPLES</vt:lpstr>
      <vt:lpstr>WATER QUALITY – REPORTING TO DDW</vt:lpstr>
      <vt:lpstr>CONSUMER CONFIDENCE REPORTS (CCR)</vt:lpstr>
      <vt:lpstr>CONSUMER CONFIDENCE REPORTS (CCR)</vt:lpstr>
      <vt:lpstr>PUBLIC NOTIFICATION </vt:lpstr>
      <vt:lpstr>OPERATOR CERTIFICATION</vt:lpstr>
      <vt:lpstr>OPERATOR CERTIFICATION</vt:lpstr>
      <vt:lpstr>OPERATOR CERTIFICATION</vt:lpstr>
      <vt:lpstr>OPERATOR CERTIFICATION</vt:lpstr>
      <vt:lpstr>OPERATOR CERTIFICATION –  REQUIREMENTS FOR UNRESTRICTED LICENSE</vt:lpstr>
      <vt:lpstr>OPERATOR CERTIFICATION</vt:lpstr>
      <vt:lpstr>OPERATOR CERTIFICATION</vt:lpstr>
    </vt:vector>
  </TitlesOfParts>
  <Company>State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Rules Update</dc:title>
  <dc:creator>DTSAdmin</dc:creator>
  <cp:lastModifiedBy>Kim Dyches</cp:lastModifiedBy>
  <cp:revision>116</cp:revision>
  <cp:lastPrinted>2014-01-27T18:12:40Z</cp:lastPrinted>
  <dcterms:created xsi:type="dcterms:W3CDTF">2013-08-15T16:14:38Z</dcterms:created>
  <dcterms:modified xsi:type="dcterms:W3CDTF">2016-07-12T17:52:23Z</dcterms:modified>
</cp:coreProperties>
</file>